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8" r:id="rId1"/>
    <p:sldMasterId id="2147483781" r:id="rId2"/>
    <p:sldMasterId id="2147483783" r:id="rId3"/>
  </p:sldMasterIdLst>
  <p:notesMasterIdLst>
    <p:notesMasterId r:id="rId31"/>
  </p:notesMasterIdLst>
  <p:handoutMasterIdLst>
    <p:handoutMasterId r:id="rId32"/>
  </p:handoutMasterIdLst>
  <p:sldIdLst>
    <p:sldId id="318" r:id="rId4"/>
    <p:sldId id="319" r:id="rId5"/>
    <p:sldId id="294" r:id="rId6"/>
    <p:sldId id="293" r:id="rId7"/>
    <p:sldId id="320" r:id="rId8"/>
    <p:sldId id="312" r:id="rId9"/>
    <p:sldId id="316" r:id="rId10"/>
    <p:sldId id="313" r:id="rId11"/>
    <p:sldId id="317" r:id="rId12"/>
    <p:sldId id="314" r:id="rId13"/>
    <p:sldId id="315" r:id="rId14"/>
    <p:sldId id="295" r:id="rId15"/>
    <p:sldId id="288" r:id="rId16"/>
    <p:sldId id="304" r:id="rId17"/>
    <p:sldId id="305" r:id="rId18"/>
    <p:sldId id="292" r:id="rId19"/>
    <p:sldId id="300" r:id="rId20"/>
    <p:sldId id="301" r:id="rId21"/>
    <p:sldId id="322" r:id="rId22"/>
    <p:sldId id="321" r:id="rId23"/>
    <p:sldId id="323" r:id="rId24"/>
    <p:sldId id="324" r:id="rId25"/>
    <p:sldId id="306" r:id="rId26"/>
    <p:sldId id="308" r:id="rId27"/>
    <p:sldId id="309" r:id="rId28"/>
    <p:sldId id="310" r:id="rId29"/>
    <p:sldId id="311" r:id="rId30"/>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5051"/>
    <a:srgbClr val="062DF0"/>
    <a:srgbClr val="463050"/>
    <a:srgbClr val="0B3E77"/>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84" d="100"/>
          <a:sy n="84" d="100"/>
        </p:scale>
        <p:origin x="1098"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3" d="100"/>
          <a:sy n="73" d="100"/>
        </p:scale>
        <p:origin x="-2274" y="-90"/>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60700" cy="461963"/>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sz="quarter" idx="1"/>
          </p:nvPr>
        </p:nvSpPr>
        <p:spPr bwMode="auto">
          <a:xfrm>
            <a:off x="3979863" y="0"/>
            <a:ext cx="3060700" cy="461963"/>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lvl1pPr algn="r">
              <a:defRPr sz="1200"/>
            </a:lvl1pPr>
          </a:lstStyle>
          <a:p>
            <a:pPr>
              <a:defRPr/>
            </a:pPr>
            <a:endParaRPr lang="en-US"/>
          </a:p>
        </p:txBody>
      </p:sp>
      <p:sp>
        <p:nvSpPr>
          <p:cNvPr id="27652" name="Rectangle 4"/>
          <p:cNvSpPr>
            <a:spLocks noGrp="1" noChangeArrowheads="1"/>
          </p:cNvSpPr>
          <p:nvPr>
            <p:ph type="ftr" sz="quarter" idx="2"/>
          </p:nvPr>
        </p:nvSpPr>
        <p:spPr bwMode="auto">
          <a:xfrm>
            <a:off x="0" y="8843963"/>
            <a:ext cx="3060700" cy="461962"/>
          </a:xfrm>
          <a:prstGeom prst="rect">
            <a:avLst/>
          </a:prstGeom>
          <a:noFill/>
          <a:ln w="9525">
            <a:noFill/>
            <a:miter lim="800000"/>
            <a:headEnd/>
            <a:tailEnd/>
          </a:ln>
          <a:effectLst/>
        </p:spPr>
        <p:txBody>
          <a:bodyPr vert="horz" wrap="square" lIns="92089" tIns="46045" rIns="92089" bIns="46045" numCol="1" anchor="b" anchorCtr="0" compatLnSpc="1">
            <a:prstTxWarp prst="textNoShape">
              <a:avLst/>
            </a:prstTxWarp>
          </a:bodyPr>
          <a:lstStyle>
            <a:lvl1pPr>
              <a:defRPr sz="1200"/>
            </a:lvl1pPr>
          </a:lstStyle>
          <a:p>
            <a:pPr>
              <a:defRPr/>
            </a:pPr>
            <a:endParaRPr lang="en-US"/>
          </a:p>
        </p:txBody>
      </p:sp>
      <p:sp>
        <p:nvSpPr>
          <p:cNvPr id="27653" name="Rectangle 5"/>
          <p:cNvSpPr>
            <a:spLocks noGrp="1" noChangeArrowheads="1"/>
          </p:cNvSpPr>
          <p:nvPr>
            <p:ph type="sldNum" sz="quarter" idx="3"/>
          </p:nvPr>
        </p:nvSpPr>
        <p:spPr bwMode="auto">
          <a:xfrm>
            <a:off x="3979863" y="8843963"/>
            <a:ext cx="3060700" cy="461962"/>
          </a:xfrm>
          <a:prstGeom prst="rect">
            <a:avLst/>
          </a:prstGeom>
          <a:noFill/>
          <a:ln w="9525">
            <a:noFill/>
            <a:miter lim="800000"/>
            <a:headEnd/>
            <a:tailEnd/>
          </a:ln>
          <a:effectLst/>
        </p:spPr>
        <p:txBody>
          <a:bodyPr vert="horz" wrap="square" lIns="92089" tIns="46045" rIns="92089" bIns="46045" numCol="1" anchor="b" anchorCtr="0" compatLnSpc="1">
            <a:prstTxWarp prst="textNoShape">
              <a:avLst/>
            </a:prstTxWarp>
          </a:bodyPr>
          <a:lstStyle>
            <a:lvl1pPr algn="r">
              <a:defRPr sz="1200"/>
            </a:lvl1pPr>
          </a:lstStyle>
          <a:p>
            <a:pPr>
              <a:defRPr/>
            </a:pPr>
            <a:fld id="{5800C727-A7AE-46D5-ABA6-BE65703479E6}" type="slidenum">
              <a:rPr lang="en-US"/>
              <a:pPr>
                <a:defRPr/>
              </a:pPr>
              <a:t>‹#›</a:t>
            </a:fld>
            <a:endParaRPr lang="en-US" dirty="0"/>
          </a:p>
        </p:txBody>
      </p:sp>
    </p:spTree>
    <p:extLst>
      <p:ext uri="{BB962C8B-B14F-4D97-AF65-F5344CB8AC3E}">
        <p14:creationId xmlns:p14="http://schemas.microsoft.com/office/powerpoint/2010/main" val="1273246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6888" cy="465138"/>
          </a:xfrm>
          <a:prstGeom prst="rect">
            <a:avLst/>
          </a:prstGeom>
        </p:spPr>
        <p:txBody>
          <a:bodyPr vert="horz" lIns="92089" tIns="46045" rIns="92089" bIns="46045" rtlCol="0"/>
          <a:lstStyle>
            <a:lvl1pPr algn="l">
              <a:defRPr sz="1200"/>
            </a:lvl1pPr>
          </a:lstStyle>
          <a:p>
            <a:pPr>
              <a:defRPr/>
            </a:pPr>
            <a:endParaRPr lang="en-US"/>
          </a:p>
        </p:txBody>
      </p:sp>
      <p:sp>
        <p:nvSpPr>
          <p:cNvPr id="3" name="Date Placeholder 2"/>
          <p:cNvSpPr>
            <a:spLocks noGrp="1"/>
          </p:cNvSpPr>
          <p:nvPr>
            <p:ph type="dt" idx="1"/>
          </p:nvPr>
        </p:nvSpPr>
        <p:spPr>
          <a:xfrm>
            <a:off x="3971925" y="0"/>
            <a:ext cx="3036888" cy="465138"/>
          </a:xfrm>
          <a:prstGeom prst="rect">
            <a:avLst/>
          </a:prstGeom>
        </p:spPr>
        <p:txBody>
          <a:bodyPr vert="horz" lIns="92089" tIns="46045" rIns="92089" bIns="46045" rtlCol="0"/>
          <a:lstStyle>
            <a:lvl1pPr algn="r">
              <a:defRPr sz="1200"/>
            </a:lvl1pPr>
          </a:lstStyle>
          <a:p>
            <a:pPr>
              <a:defRPr/>
            </a:pPr>
            <a:fld id="{946FE72A-0225-4CB0-9925-5A770EE9C381}" type="datetimeFigureOut">
              <a:rPr lang="en-US"/>
              <a:pPr>
                <a:defRPr/>
              </a:pPr>
              <a:t>7/29/2015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089" tIns="46045" rIns="92089" bIns="46045"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2089" tIns="46045" rIns="92089" bIns="4604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6888" cy="465138"/>
          </a:xfrm>
          <a:prstGeom prst="rect">
            <a:avLst/>
          </a:prstGeom>
        </p:spPr>
        <p:txBody>
          <a:bodyPr vert="horz" lIns="92089" tIns="46045" rIns="92089" bIns="46045"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1925" y="8829675"/>
            <a:ext cx="3036888" cy="465138"/>
          </a:xfrm>
          <a:prstGeom prst="rect">
            <a:avLst/>
          </a:prstGeom>
        </p:spPr>
        <p:txBody>
          <a:bodyPr vert="horz" lIns="92089" tIns="46045" rIns="92089" bIns="46045" rtlCol="0" anchor="b"/>
          <a:lstStyle>
            <a:lvl1pPr algn="r">
              <a:defRPr sz="1200"/>
            </a:lvl1pPr>
          </a:lstStyle>
          <a:p>
            <a:pPr>
              <a:defRPr/>
            </a:pPr>
            <a:fld id="{CDD00CA6-31DB-4EFD-A4BC-712F5732A090}" type="slidenum">
              <a:rPr lang="en-US"/>
              <a:pPr>
                <a:defRPr/>
              </a:pPr>
              <a:t>‹#›</a:t>
            </a:fld>
            <a:endParaRPr lang="en-US"/>
          </a:p>
        </p:txBody>
      </p:sp>
    </p:spTree>
    <p:extLst>
      <p:ext uri="{BB962C8B-B14F-4D97-AF65-F5344CB8AC3E}">
        <p14:creationId xmlns:p14="http://schemas.microsoft.com/office/powerpoint/2010/main" val="16616783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9ED796-ED22-4CA1-A47B-B647DFD01E5F}" type="slidenum">
              <a:rPr lang="en-US" smtClean="0"/>
              <a:pPr/>
              <a:t>1</a:t>
            </a:fld>
            <a:endParaRPr lang="en-US" dirty="0"/>
          </a:p>
        </p:txBody>
      </p:sp>
    </p:spTree>
    <p:extLst>
      <p:ext uri="{BB962C8B-B14F-4D97-AF65-F5344CB8AC3E}">
        <p14:creationId xmlns:p14="http://schemas.microsoft.com/office/powerpoint/2010/main" val="1549152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DD00CA6-31DB-4EFD-A4BC-712F5732A090}" type="slidenum">
              <a:rPr lang="en-US" smtClean="0"/>
              <a:pPr>
                <a:defRPr/>
              </a:pPr>
              <a:t>10</a:t>
            </a:fld>
            <a:endParaRPr lang="en-US"/>
          </a:p>
        </p:txBody>
      </p:sp>
    </p:spTree>
    <p:extLst>
      <p:ext uri="{BB962C8B-B14F-4D97-AF65-F5344CB8AC3E}">
        <p14:creationId xmlns:p14="http://schemas.microsoft.com/office/powerpoint/2010/main" val="1955151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Title 2"/>
          <p:cNvSpPr txBox="1">
            <a:spLocks/>
          </p:cNvSpPr>
          <p:nvPr/>
        </p:nvSpPr>
        <p:spPr bwMode="auto">
          <a:xfrm>
            <a:off x="685800" y="3044825"/>
            <a:ext cx="7772400" cy="1470025"/>
          </a:xfrm>
          <a:prstGeom prst="rect">
            <a:avLst/>
          </a:prstGeom>
          <a:noFill/>
          <a:ln>
            <a:noFill/>
          </a:ln>
          <a:extLst>
            <a:ext uri="{909E8E84-426E-40dd-AFC4-6F175D3DCCD1}"/>
            <a:ext uri="{91240B29-F687-4f45-9708-019B960494DF}"/>
            <a:ext uri="{FAA26D3D-D897-4be2-8F04-BA451C77F1D7}"/>
          </a:extLst>
        </p:spPr>
        <p:txBody>
          <a:bodyPr anchor="ctr"/>
          <a:lstStyle>
            <a:lvl1pPr algn="ctr" defTabSz="457200" rtl="0" fontAlgn="base">
              <a:spcBef>
                <a:spcPct val="0"/>
              </a:spcBef>
              <a:spcAft>
                <a:spcPct val="0"/>
              </a:spcAft>
              <a:defRPr sz="4400" kern="1200">
                <a:solidFill>
                  <a:schemeClr val="tx1"/>
                </a:solidFill>
                <a:latin typeface="Arial"/>
                <a:ea typeface="ＭＳ Ｐゴシック" charset="0"/>
                <a:cs typeface="Arial"/>
              </a:defRPr>
            </a:lvl1pPr>
            <a:lvl2pPr algn="ctr" defTabSz="457200" rtl="0" fontAlgn="base">
              <a:spcBef>
                <a:spcPct val="0"/>
              </a:spcBef>
              <a:spcAft>
                <a:spcPct val="0"/>
              </a:spcAft>
              <a:defRPr sz="4400">
                <a:solidFill>
                  <a:schemeClr val="tx1"/>
                </a:solidFill>
                <a:latin typeface="Arial" charset="0"/>
                <a:ea typeface="ＭＳ Ｐゴシック" charset="0"/>
              </a:defRPr>
            </a:lvl2pPr>
            <a:lvl3pPr algn="ctr" defTabSz="457200" rtl="0" fontAlgn="base">
              <a:spcBef>
                <a:spcPct val="0"/>
              </a:spcBef>
              <a:spcAft>
                <a:spcPct val="0"/>
              </a:spcAft>
              <a:defRPr sz="4400">
                <a:solidFill>
                  <a:schemeClr val="tx1"/>
                </a:solidFill>
                <a:latin typeface="Arial" charset="0"/>
                <a:ea typeface="ＭＳ Ｐゴシック" charset="0"/>
              </a:defRPr>
            </a:lvl3pPr>
            <a:lvl4pPr algn="ctr" defTabSz="457200" rtl="0" fontAlgn="base">
              <a:spcBef>
                <a:spcPct val="0"/>
              </a:spcBef>
              <a:spcAft>
                <a:spcPct val="0"/>
              </a:spcAft>
              <a:defRPr sz="4400">
                <a:solidFill>
                  <a:schemeClr val="tx1"/>
                </a:solidFill>
                <a:latin typeface="Arial" charset="0"/>
                <a:ea typeface="ＭＳ Ｐゴシック" charset="0"/>
              </a:defRPr>
            </a:lvl4pPr>
            <a:lvl5pPr algn="ctr" defTabSz="457200" rtl="0" fontAlgn="base">
              <a:spcBef>
                <a:spcPct val="0"/>
              </a:spcBef>
              <a:spcAft>
                <a:spcPct val="0"/>
              </a:spcAft>
              <a:defRPr sz="4400">
                <a:solidFill>
                  <a:schemeClr val="tx1"/>
                </a:solidFill>
                <a:latin typeface="Arial" charset="0"/>
                <a:ea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defRPr>
            </a:lvl9pPr>
          </a:lstStyle>
          <a:p>
            <a:pPr>
              <a:defRPr/>
            </a:pPr>
            <a:endParaRPr lang="en-US" dirty="0"/>
          </a:p>
        </p:txBody>
      </p:sp>
      <p:sp>
        <p:nvSpPr>
          <p:cNvPr id="5" name="Rectangle 4"/>
          <p:cNvSpPr/>
          <p:nvPr/>
        </p:nvSpPr>
        <p:spPr>
          <a:xfrm>
            <a:off x="0" y="6045200"/>
            <a:ext cx="9144000" cy="549275"/>
          </a:xfrm>
          <a:prstGeom prst="rect">
            <a:avLst/>
          </a:prstGeom>
          <a:gradFill flip="none" rotWithShape="1">
            <a:gsLst>
              <a:gs pos="39000">
                <a:srgbClr val="9B9B9A"/>
              </a:gs>
              <a:gs pos="63000">
                <a:schemeClr val="bg1">
                  <a:lumMod val="85000"/>
                </a:schemeClr>
              </a:gs>
              <a:gs pos="91000">
                <a:srgbClr val="9B9B9A"/>
              </a:gs>
              <a:gs pos="6000">
                <a:schemeClr val="bg1">
                  <a:lumMod val="75000"/>
                </a:schemeClr>
              </a:gs>
            </a:gsLst>
            <a:lin ang="19620000" scaled="0"/>
            <a:tileRect/>
          </a:grad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6" name="TextBox 11"/>
          <p:cNvSpPr txBox="1">
            <a:spLocks noChangeArrowheads="1"/>
          </p:cNvSpPr>
          <p:nvPr/>
        </p:nvSpPr>
        <p:spPr bwMode="auto">
          <a:xfrm>
            <a:off x="1125538" y="6165850"/>
            <a:ext cx="6892925" cy="307975"/>
          </a:xfrm>
          <a:prstGeom prst="rect">
            <a:avLst/>
          </a:prstGeom>
          <a:noFill/>
          <a:ln>
            <a:noFill/>
          </a:ln>
          <a:extLst>
            <a:ext uri="{909E8E84-426E-40dd-AFC4-6F175D3DCCD1}"/>
            <a:ext uri="{91240B29-F687-4f45-9708-019B960494DF}"/>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dist">
              <a:defRPr/>
            </a:pPr>
            <a:r>
              <a:rPr lang="en-US" sz="1400" b="1" smtClean="0">
                <a:solidFill>
                  <a:srgbClr val="8C0E1D"/>
                </a:solidFill>
              </a:rPr>
              <a:t>PROMOTING EXCELLENCE IN GOVERNMENT</a:t>
            </a:r>
          </a:p>
        </p:txBody>
      </p:sp>
      <p:pic>
        <p:nvPicPr>
          <p:cNvPr id="7" name="Picture 1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08325" y="1519238"/>
            <a:ext cx="2927350"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57538" y="317500"/>
            <a:ext cx="28289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371600" y="4495800"/>
            <a:ext cx="6400800" cy="11684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219318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7318375" y="6205538"/>
            <a:ext cx="184150" cy="368300"/>
          </a:xfrm>
          <a:prstGeom prst="rect">
            <a:avLst/>
          </a:prstGeom>
          <a:noFill/>
          <a:ln>
            <a:noFill/>
          </a:ln>
          <a:extLst>
            <a:ext uri="{909E8E84-426E-40dd-AFC4-6F175D3DCCD1}"/>
            <a:ext uri="{91240B29-F687-4f45-9708-019B960494DF}"/>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defRPr/>
            </a:pPr>
            <a:endParaRPr lang="en-US" sz="1800" smtClean="0"/>
          </a:p>
        </p:txBody>
      </p:sp>
      <p:pic>
        <p:nvPicPr>
          <p:cNvPr id="5" name="Content Placeholder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45225" y="6035675"/>
            <a:ext cx="1666875"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41365672"/>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8890893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529357929"/>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946994094"/>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990085425"/>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224052067"/>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5647260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9936686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5693911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653399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3221689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5" cstate="print"/>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82"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alpha val="5098"/>
          </a:schemeClr>
        </a:solidFill>
        <a:effectLst/>
      </p:bgPr>
    </p:bg>
    <p:spTree>
      <p:nvGrpSpPr>
        <p:cNvPr id="1" name=""/>
        <p:cNvGrpSpPr/>
        <p:nvPr/>
      </p:nvGrpSpPr>
      <p:grpSpPr>
        <a:xfrm>
          <a:off x="0" y="0"/>
          <a:ext cx="0" cy="0"/>
          <a:chOff x="0" y="0"/>
          <a:chExt cx="0" cy="0"/>
        </a:xfrm>
      </p:grpSpPr>
      <p:sp>
        <p:nvSpPr>
          <p:cNvPr id="10" name="Rectangle 9"/>
          <p:cNvSpPr/>
          <p:nvPr/>
        </p:nvSpPr>
        <p:spPr>
          <a:xfrm>
            <a:off x="0" y="5943600"/>
            <a:ext cx="9144000" cy="1058863"/>
          </a:xfrm>
          <a:prstGeom prst="rect">
            <a:avLst/>
          </a:prstGeom>
          <a:solidFill>
            <a:srgbClr val="9B9B9A">
              <a:alpha val="35000"/>
            </a:srgbClr>
          </a:solidFill>
          <a:ln w="6350" cmpd="sng">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pc="-150" dirty="0"/>
          </a:p>
        </p:txBody>
      </p:sp>
      <p:sp>
        <p:nvSpPr>
          <p:cNvPr id="8" name="Rectangle 7"/>
          <p:cNvSpPr>
            <a:spLocks noChangeArrowheads="1"/>
          </p:cNvSpPr>
          <p:nvPr/>
        </p:nvSpPr>
        <p:spPr bwMode="auto">
          <a:xfrm>
            <a:off x="0" y="5976938"/>
            <a:ext cx="9144000" cy="665162"/>
          </a:xfrm>
          <a:prstGeom prst="rect">
            <a:avLst/>
          </a:prstGeom>
          <a:gradFill rotWithShape="1">
            <a:gsLst>
              <a:gs pos="0">
                <a:srgbClr val="8C0E1D">
                  <a:alpha val="84000"/>
                </a:srgbClr>
              </a:gs>
              <a:gs pos="52000">
                <a:srgbClr val="8C0E1D">
                  <a:alpha val="92320"/>
                </a:srgbClr>
              </a:gs>
              <a:gs pos="75999">
                <a:srgbClr val="FB8880">
                  <a:alpha val="96160"/>
                </a:srgbClr>
              </a:gs>
              <a:gs pos="100000">
                <a:srgbClr val="8C0E1D"/>
              </a:gs>
            </a:gsLst>
            <a:lin ang="18720000"/>
          </a:gradFill>
          <a:ln w="6350">
            <a:solidFill>
              <a:schemeClr val="accent2"/>
            </a:solidFill>
            <a:miter lim="800000"/>
            <a:headEnd/>
            <a:tailEnd/>
          </a:ln>
          <a:effectLst>
            <a:outerShdw blurRad="66675" dist="88900" dir="2700000" sx="97000" sy="97000" algn="tl" rotWithShape="0">
              <a:srgbClr val="808080">
                <a:alpha val="28000"/>
              </a:srgbClr>
            </a:outerShdw>
          </a:effectLst>
        </p:spPr>
        <p:txBody>
          <a:bodyPr anchor="ctr"/>
          <a:lstStyle/>
          <a:p>
            <a:pPr algn="ctr">
              <a:defRPr/>
            </a:pPr>
            <a:endParaRPr lang="en-US">
              <a:solidFill>
                <a:schemeClr val="lt1"/>
              </a:solidFill>
              <a:latin typeface="+mn-lt"/>
              <a:ea typeface="+mn-ea"/>
            </a:endParaRPr>
          </a:p>
        </p:txBody>
      </p:sp>
      <p:sp>
        <p:nvSpPr>
          <p:cNvPr id="13" name="Rectangle 12"/>
          <p:cNvSpPr/>
          <p:nvPr/>
        </p:nvSpPr>
        <p:spPr>
          <a:xfrm>
            <a:off x="0" y="6016625"/>
            <a:ext cx="9144000" cy="571500"/>
          </a:xfrm>
          <a:prstGeom prst="rect">
            <a:avLst/>
          </a:prstGeom>
          <a:solidFill>
            <a:schemeClr val="bg1">
              <a:lumMod val="85000"/>
            </a:schemeClr>
          </a:solidFill>
          <a:ln w="6350" cmpd="sng">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029"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Text Placeholder 2"/>
          <p:cNvSpPr>
            <a:spLocks noGrp="1"/>
          </p:cNvSpPr>
          <p:nvPr>
            <p:ph type="body" idx="1"/>
          </p:nvPr>
        </p:nvSpPr>
        <p:spPr bwMode="auto">
          <a:xfrm>
            <a:off x="457200" y="1600200"/>
            <a:ext cx="82296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7820025" y="6126163"/>
            <a:ext cx="930275" cy="365125"/>
          </a:xfrm>
          <a:prstGeom prst="rect">
            <a:avLst/>
          </a:prstGeom>
        </p:spPr>
        <p:txBody>
          <a:bodyPr vert="horz" lIns="91440" tIns="45720" rIns="91440" bIns="45720" rtlCol="0" anchor="ctr"/>
          <a:lstStyle>
            <a:lvl1pPr algn="r">
              <a:defRPr sz="1200">
                <a:solidFill>
                  <a:srgbClr val="535352"/>
                </a:solidFill>
                <a:latin typeface="Arial" charset="0"/>
                <a:ea typeface="ＭＳ Ｐゴシック" charset="0"/>
                <a:cs typeface="+mn-cs"/>
              </a:defRPr>
            </a:lvl1pPr>
          </a:lstStyle>
          <a:p>
            <a:pPr>
              <a:defRPr/>
            </a:pPr>
            <a:endParaRPr lang="en-US"/>
          </a:p>
        </p:txBody>
      </p:sp>
      <p:sp>
        <p:nvSpPr>
          <p:cNvPr id="5" name="Footer Placeholder 4"/>
          <p:cNvSpPr>
            <a:spLocks noGrp="1"/>
          </p:cNvSpPr>
          <p:nvPr>
            <p:ph type="ftr" sz="quarter" idx="3"/>
          </p:nvPr>
        </p:nvSpPr>
        <p:spPr>
          <a:xfrm>
            <a:off x="3629025" y="6126163"/>
            <a:ext cx="3960813" cy="365125"/>
          </a:xfrm>
          <a:prstGeom prst="rect">
            <a:avLst/>
          </a:prstGeom>
        </p:spPr>
        <p:txBody>
          <a:bodyPr vert="horz" lIns="91440" tIns="45720" rIns="91440" bIns="45720" rtlCol="0" anchor="ctr"/>
          <a:lstStyle>
            <a:lvl1pPr algn="ctr">
              <a:defRPr sz="1200">
                <a:solidFill>
                  <a:srgbClr val="535352"/>
                </a:solidFill>
                <a:latin typeface="Arial" charset="0"/>
                <a:ea typeface="ＭＳ Ｐゴシック" charset="0"/>
                <a:cs typeface="+mn-cs"/>
              </a:defRPr>
            </a:lvl1pPr>
          </a:lstStyle>
          <a:p>
            <a:pPr>
              <a:defRPr/>
            </a:pPr>
            <a:endParaRPr lang="en-US"/>
          </a:p>
        </p:txBody>
      </p:sp>
      <p:pic>
        <p:nvPicPr>
          <p:cNvPr id="1033" name="Picture 16" descr="CVIOG long 2c-01.png"/>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23863" y="5992813"/>
            <a:ext cx="28622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56626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6" r:id="rId12"/>
  </p:sldLayoutIdLst>
  <p:transition>
    <p:fade/>
  </p:transition>
  <p:timing>
    <p:tnLst>
      <p:par>
        <p:cTn id="1" dur="indefinite" restart="never" nodeType="tmRoot"/>
      </p:par>
    </p:tnLst>
  </p:timing>
  <p:txStyles>
    <p:titleStyle>
      <a:lvl1pPr algn="ctr" defTabSz="457200" rtl="0" eaLnBrk="1" fontAlgn="base" hangingPunct="1">
        <a:spcBef>
          <a:spcPct val="0"/>
        </a:spcBef>
        <a:spcAft>
          <a:spcPct val="0"/>
        </a:spcAft>
        <a:defRPr sz="4400" kern="1200">
          <a:solidFill>
            <a:schemeClr val="tx1"/>
          </a:solidFill>
          <a:latin typeface="Arial"/>
          <a:ea typeface="MS PGothic" panose="020B0600070205080204" pitchFamily="34" charset="-128"/>
          <a:cs typeface="Arial"/>
        </a:defRPr>
      </a:lvl1pPr>
      <a:lvl2pPr algn="ctr" defTabSz="457200" rtl="0" eaLnBrk="1" fontAlgn="base" hangingPunct="1">
        <a:spcBef>
          <a:spcPct val="0"/>
        </a:spcBef>
        <a:spcAft>
          <a:spcPct val="0"/>
        </a:spcAft>
        <a:defRPr sz="4400">
          <a:solidFill>
            <a:schemeClr val="tx1"/>
          </a:solidFill>
          <a:latin typeface="Arial" charset="0"/>
          <a:ea typeface="MS PGothic" panose="020B0600070205080204" pitchFamily="34" charset="-128"/>
          <a:cs typeface="Arial" panose="020B0604020202020204" pitchFamily="34" charset="0"/>
        </a:defRPr>
      </a:lvl2pPr>
      <a:lvl3pPr algn="ctr" defTabSz="457200" rtl="0" eaLnBrk="1" fontAlgn="base" hangingPunct="1">
        <a:spcBef>
          <a:spcPct val="0"/>
        </a:spcBef>
        <a:spcAft>
          <a:spcPct val="0"/>
        </a:spcAft>
        <a:defRPr sz="4400">
          <a:solidFill>
            <a:schemeClr val="tx1"/>
          </a:solidFill>
          <a:latin typeface="Arial" charset="0"/>
          <a:ea typeface="MS PGothic" panose="020B0600070205080204" pitchFamily="34" charset="-128"/>
          <a:cs typeface="Arial" panose="020B0604020202020204" pitchFamily="34" charset="0"/>
        </a:defRPr>
      </a:lvl3pPr>
      <a:lvl4pPr algn="ctr" defTabSz="457200" rtl="0" eaLnBrk="1" fontAlgn="base" hangingPunct="1">
        <a:spcBef>
          <a:spcPct val="0"/>
        </a:spcBef>
        <a:spcAft>
          <a:spcPct val="0"/>
        </a:spcAft>
        <a:defRPr sz="4400">
          <a:solidFill>
            <a:schemeClr val="tx1"/>
          </a:solidFill>
          <a:latin typeface="Arial" charset="0"/>
          <a:ea typeface="MS PGothic" panose="020B0600070205080204" pitchFamily="34" charset="-128"/>
          <a:cs typeface="Arial" panose="020B0604020202020204" pitchFamily="34" charset="0"/>
        </a:defRPr>
      </a:lvl4pPr>
      <a:lvl5pPr algn="ctr" defTabSz="457200" rtl="0" eaLnBrk="1" fontAlgn="base" hangingPunct="1">
        <a:spcBef>
          <a:spcPct val="0"/>
        </a:spcBef>
        <a:spcAft>
          <a:spcPct val="0"/>
        </a:spcAft>
        <a:defRPr sz="4400">
          <a:solidFill>
            <a:schemeClr val="tx1"/>
          </a:solidFill>
          <a:latin typeface="Arial" charset="0"/>
          <a:ea typeface="MS PGothic" panose="020B0600070205080204" pitchFamily="34" charset="-128"/>
          <a:cs typeface="Arial" panose="020B0604020202020204" pitchFamily="34" charset="0"/>
        </a:defRPr>
      </a:lvl5pPr>
      <a:lvl6pPr marL="457200" algn="ctr" defTabSz="457200" rtl="0" eaLnBrk="1" fontAlgn="base" hangingPunct="1">
        <a:spcBef>
          <a:spcPct val="0"/>
        </a:spcBef>
        <a:spcAft>
          <a:spcPct val="0"/>
        </a:spcAft>
        <a:defRPr sz="4400">
          <a:solidFill>
            <a:schemeClr val="tx1"/>
          </a:solidFill>
          <a:latin typeface="Arial" charset="0"/>
          <a:ea typeface="ＭＳ Ｐゴシック" charset="0"/>
        </a:defRPr>
      </a:lvl6pPr>
      <a:lvl7pPr marL="914400" algn="ctr" defTabSz="457200" rtl="0" eaLnBrk="1" fontAlgn="base" hangingPunct="1">
        <a:spcBef>
          <a:spcPct val="0"/>
        </a:spcBef>
        <a:spcAft>
          <a:spcPct val="0"/>
        </a:spcAft>
        <a:defRPr sz="4400">
          <a:solidFill>
            <a:schemeClr val="tx1"/>
          </a:solidFill>
          <a:latin typeface="Arial" charset="0"/>
          <a:ea typeface="ＭＳ Ｐゴシック" charset="0"/>
        </a:defRPr>
      </a:lvl7pPr>
      <a:lvl8pPr marL="1371600" algn="ctr" defTabSz="457200" rtl="0" eaLnBrk="1" fontAlgn="base" hangingPunct="1">
        <a:spcBef>
          <a:spcPct val="0"/>
        </a:spcBef>
        <a:spcAft>
          <a:spcPct val="0"/>
        </a:spcAft>
        <a:defRPr sz="4400">
          <a:solidFill>
            <a:schemeClr val="tx1"/>
          </a:solidFill>
          <a:latin typeface="Arial" charset="0"/>
          <a:ea typeface="ＭＳ Ｐゴシック" charset="0"/>
        </a:defRPr>
      </a:lvl8pPr>
      <a:lvl9pPr marL="1828800" algn="ctr" defTabSz="457200" rtl="0" eaLnBrk="1" fontAlgn="base" hangingPunct="1">
        <a:spcBef>
          <a:spcPct val="0"/>
        </a:spcBef>
        <a:spcAft>
          <a:spcPct val="0"/>
        </a:spcAft>
        <a:defRPr sz="4400">
          <a:solidFill>
            <a:schemeClr val="tx1"/>
          </a:solidFill>
          <a:latin typeface="Arial" charset="0"/>
          <a:ea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Arial"/>
          <a:ea typeface="MS PGothic" panose="020B0600070205080204" pitchFamily="34" charset="-128"/>
          <a:cs typeface="Arial"/>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Arial"/>
          <a:ea typeface="MS PGothic" panose="020B0600070205080204" pitchFamily="34" charset="-128"/>
          <a:cs typeface="Arial"/>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Arial"/>
          <a:ea typeface="MS PGothic" panose="020B0600070205080204" pitchFamily="34" charset="-128"/>
          <a:cs typeface="Arial"/>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Arial"/>
          <a:ea typeface="MS PGothic" panose="020B0600070205080204" pitchFamily="34" charset="-128"/>
          <a:cs typeface="Arial"/>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5.xml"/><Relationship Id="rId1" Type="http://schemas.openxmlformats.org/officeDocument/2006/relationships/themeOverride" Target="../theme/themeOverride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5.xml"/><Relationship Id="rId1" Type="http://schemas.openxmlformats.org/officeDocument/2006/relationships/themeOverride" Target="../theme/themeOverride3.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8" name="Rectangle 1030"/>
          <p:cNvSpPr>
            <a:spLocks noGrp="1" noChangeArrowheads="1"/>
          </p:cNvSpPr>
          <p:nvPr>
            <p:ph type="subTitle" idx="1"/>
          </p:nvPr>
        </p:nvSpPr>
        <p:spPr>
          <a:xfrm>
            <a:off x="1371600" y="4648200"/>
            <a:ext cx="6400800" cy="1320800"/>
          </a:xfrm>
          <a:noFill/>
          <a:ln/>
        </p:spPr>
        <p:txBody>
          <a:bodyPr>
            <a:normAutofit fontScale="70000" lnSpcReduction="20000"/>
          </a:bodyPr>
          <a:lstStyle/>
          <a:p>
            <a:pPr algn="ctr">
              <a:buFontTx/>
              <a:buNone/>
            </a:pPr>
            <a:r>
              <a:rPr lang="en-US" sz="1600" b="1" dirty="0">
                <a:solidFill>
                  <a:srgbClr val="88283F"/>
                </a:solidFill>
                <a:latin typeface="Tahoma" pitchFamily="34" charset="0"/>
              </a:rPr>
              <a:t>Presented by:</a:t>
            </a:r>
          </a:p>
          <a:p>
            <a:pPr algn="ctr">
              <a:buFontTx/>
              <a:buNone/>
            </a:pPr>
            <a:endParaRPr lang="en-US" sz="600" b="1" dirty="0">
              <a:solidFill>
                <a:srgbClr val="88283F"/>
              </a:solidFill>
              <a:latin typeface="Tahoma" pitchFamily="34" charset="0"/>
            </a:endParaRPr>
          </a:p>
          <a:p>
            <a:pPr algn="ctr">
              <a:buFontTx/>
              <a:buNone/>
            </a:pPr>
            <a:r>
              <a:rPr lang="en-US" sz="1600" b="1" dirty="0" smtClean="0">
                <a:solidFill>
                  <a:srgbClr val="88283F"/>
                </a:solidFill>
                <a:latin typeface="Tahoma" pitchFamily="34" charset="0"/>
              </a:rPr>
              <a:t>Brandon Bowen</a:t>
            </a:r>
          </a:p>
          <a:p>
            <a:pPr algn="ctr">
              <a:buFontTx/>
              <a:buNone/>
            </a:pPr>
            <a:r>
              <a:rPr lang="en-US" sz="1600" b="1" dirty="0" smtClean="0">
                <a:solidFill>
                  <a:srgbClr val="88283F"/>
                </a:solidFill>
                <a:latin typeface="Tahoma" pitchFamily="34" charset="0"/>
              </a:rPr>
              <a:t>JENKINS &amp; BOWEN, P.C.</a:t>
            </a:r>
          </a:p>
          <a:p>
            <a:pPr algn="ctr">
              <a:buFontTx/>
              <a:buNone/>
            </a:pPr>
            <a:r>
              <a:rPr lang="en-US" sz="1600" dirty="0" smtClean="0">
                <a:solidFill>
                  <a:srgbClr val="88283F"/>
                </a:solidFill>
                <a:latin typeface="Tahoma" pitchFamily="34" charset="0"/>
              </a:rPr>
              <a:t>15 </a:t>
            </a:r>
            <a:r>
              <a:rPr lang="en-US" sz="1600" dirty="0">
                <a:solidFill>
                  <a:srgbClr val="88283F"/>
                </a:solidFill>
                <a:latin typeface="Tahoma" pitchFamily="34" charset="0"/>
              </a:rPr>
              <a:t>South Public </a:t>
            </a:r>
            <a:r>
              <a:rPr lang="en-US" sz="1600" dirty="0" smtClean="0">
                <a:solidFill>
                  <a:srgbClr val="88283F"/>
                </a:solidFill>
                <a:latin typeface="Tahoma" pitchFamily="34" charset="0"/>
              </a:rPr>
              <a:t>Square</a:t>
            </a:r>
            <a:endParaRPr lang="en-US" sz="1600" dirty="0">
              <a:solidFill>
                <a:srgbClr val="88283F"/>
              </a:solidFill>
              <a:latin typeface="Tahoma" pitchFamily="34" charset="0"/>
            </a:endParaRPr>
          </a:p>
          <a:p>
            <a:pPr algn="ctr">
              <a:buFontTx/>
              <a:buNone/>
            </a:pPr>
            <a:r>
              <a:rPr lang="en-US" sz="1600" dirty="0" smtClean="0">
                <a:solidFill>
                  <a:srgbClr val="88283F"/>
                </a:solidFill>
                <a:latin typeface="Tahoma" pitchFamily="34" charset="0"/>
              </a:rPr>
              <a:t>Cartersville</a:t>
            </a:r>
            <a:r>
              <a:rPr lang="en-US" sz="1600" dirty="0">
                <a:solidFill>
                  <a:srgbClr val="88283F"/>
                </a:solidFill>
                <a:latin typeface="Tahoma" pitchFamily="34" charset="0"/>
              </a:rPr>
              <a:t>, Georgia  </a:t>
            </a:r>
            <a:r>
              <a:rPr lang="en-US" sz="1600" dirty="0" smtClean="0">
                <a:solidFill>
                  <a:srgbClr val="88283F"/>
                </a:solidFill>
                <a:latin typeface="Tahoma" pitchFamily="34" charset="0"/>
              </a:rPr>
              <a:t>30120</a:t>
            </a:r>
          </a:p>
          <a:p>
            <a:pPr algn="ctr">
              <a:buFontTx/>
              <a:buNone/>
            </a:pPr>
            <a:r>
              <a:rPr lang="en-US" sz="1600" dirty="0" smtClean="0">
                <a:solidFill>
                  <a:srgbClr val="88283F"/>
                </a:solidFill>
                <a:latin typeface="Tahoma" pitchFamily="34" charset="0"/>
              </a:rPr>
              <a:t>(770</a:t>
            </a:r>
            <a:r>
              <a:rPr lang="en-US" sz="1600" dirty="0">
                <a:solidFill>
                  <a:srgbClr val="88283F"/>
                </a:solidFill>
                <a:latin typeface="Tahoma" pitchFamily="34" charset="0"/>
              </a:rPr>
              <a:t>) </a:t>
            </a:r>
            <a:r>
              <a:rPr lang="en-US" sz="1600" dirty="0" smtClean="0">
                <a:solidFill>
                  <a:srgbClr val="88283F"/>
                </a:solidFill>
                <a:latin typeface="Tahoma" pitchFamily="34" charset="0"/>
              </a:rPr>
              <a:t>387-1373</a:t>
            </a:r>
          </a:p>
          <a:p>
            <a:r>
              <a:rPr lang="en-US" sz="1600" dirty="0">
                <a:solidFill>
                  <a:srgbClr val="88283F"/>
                </a:solidFill>
                <a:latin typeface="Tahoma" pitchFamily="34" charset="0"/>
              </a:rPr>
              <a:t>BBowen@GA-lawyers.pro</a:t>
            </a:r>
          </a:p>
        </p:txBody>
      </p:sp>
      <p:sp>
        <p:nvSpPr>
          <p:cNvPr id="156674" name="Rectangle 1026"/>
          <p:cNvSpPr>
            <a:spLocks noGrp="1" noChangeArrowheads="1"/>
          </p:cNvSpPr>
          <p:nvPr>
            <p:ph type="title" idx="4294967295"/>
          </p:nvPr>
        </p:nvSpPr>
        <p:spPr>
          <a:xfrm>
            <a:off x="152400" y="2895600"/>
            <a:ext cx="8839200" cy="1752600"/>
          </a:xfrm>
        </p:spPr>
        <p:txBody>
          <a:bodyPr/>
          <a:lstStyle/>
          <a:p>
            <a:r>
              <a:rPr lang="en-US" sz="2600" b="1" dirty="0" smtClean="0">
                <a:solidFill>
                  <a:srgbClr val="333399"/>
                </a:solidFill>
                <a:effectLst>
                  <a:outerShdw blurRad="38100" dist="38100" dir="2700000" algn="tl">
                    <a:srgbClr val="000000"/>
                  </a:outerShdw>
                </a:effectLst>
                <a:latin typeface="Tahoma" pitchFamily="34" charset="0"/>
              </a:rPr>
              <a:t>Revitalizing Neighborhoods:</a:t>
            </a:r>
            <a:br>
              <a:rPr lang="en-US" sz="2600" b="1" dirty="0" smtClean="0">
                <a:solidFill>
                  <a:srgbClr val="333399"/>
                </a:solidFill>
                <a:effectLst>
                  <a:outerShdw blurRad="38100" dist="38100" dir="2700000" algn="tl">
                    <a:srgbClr val="000000"/>
                  </a:outerShdw>
                </a:effectLst>
                <a:latin typeface="Tahoma" pitchFamily="34" charset="0"/>
              </a:rPr>
            </a:br>
            <a:r>
              <a:rPr lang="en-US" sz="2600" b="1" dirty="0" smtClean="0">
                <a:solidFill>
                  <a:srgbClr val="333399"/>
                </a:solidFill>
                <a:effectLst>
                  <a:outerShdw blurRad="38100" dist="38100" dir="2700000" algn="tl">
                    <a:srgbClr val="000000"/>
                  </a:outerShdw>
                </a:effectLst>
                <a:latin typeface="Tahoma" pitchFamily="34" charset="0"/>
              </a:rPr>
              <a:t>Tools </a:t>
            </a:r>
            <a:r>
              <a:rPr lang="en-US" sz="2600" b="1" dirty="0">
                <a:solidFill>
                  <a:srgbClr val="333399"/>
                </a:solidFill>
                <a:effectLst>
                  <a:outerShdw blurRad="38100" dist="38100" dir="2700000" algn="tl">
                    <a:srgbClr val="000000"/>
                  </a:outerShdw>
                </a:effectLst>
                <a:latin typeface="Tahoma" pitchFamily="34" charset="0"/>
              </a:rPr>
              <a:t>for Local </a:t>
            </a:r>
            <a:r>
              <a:rPr lang="en-US" sz="2600" b="1" dirty="0" smtClean="0">
                <a:solidFill>
                  <a:srgbClr val="333399"/>
                </a:solidFill>
                <a:effectLst>
                  <a:outerShdw blurRad="38100" dist="38100" dir="2700000" algn="tl">
                    <a:srgbClr val="000000"/>
                  </a:outerShdw>
                </a:effectLst>
                <a:latin typeface="Tahoma" pitchFamily="34" charset="0"/>
              </a:rPr>
              <a:t>Officials</a:t>
            </a:r>
            <a:r>
              <a:rPr lang="en-US" sz="2200" b="1" dirty="0">
                <a:effectLst>
                  <a:outerShdw blurRad="38100" dist="38100" dir="2700000" algn="tl">
                    <a:srgbClr val="000000"/>
                  </a:outerShdw>
                </a:effectLst>
                <a:latin typeface="Tahoma" pitchFamily="34" charset="0"/>
              </a:rPr>
              <a:t/>
            </a:r>
            <a:br>
              <a:rPr lang="en-US" sz="2200" b="1" dirty="0">
                <a:effectLst>
                  <a:outerShdw blurRad="38100" dist="38100" dir="2700000" algn="tl">
                    <a:srgbClr val="000000"/>
                  </a:outerShdw>
                </a:effectLst>
                <a:latin typeface="Tahoma" pitchFamily="34" charset="0"/>
              </a:rPr>
            </a:br>
            <a:r>
              <a:rPr lang="en-US" sz="1100" b="1" i="1" dirty="0">
                <a:solidFill>
                  <a:schemeClr val="tx2"/>
                </a:solidFill>
                <a:effectLst>
                  <a:outerShdw blurRad="38100" dist="38100" dir="2700000" algn="tl">
                    <a:srgbClr val="000000"/>
                  </a:outerShdw>
                </a:effectLst>
                <a:latin typeface="Tahoma" pitchFamily="34" charset="0"/>
              </a:rPr>
              <a:t/>
            </a:r>
            <a:br>
              <a:rPr lang="en-US" sz="1100" b="1" i="1" dirty="0">
                <a:solidFill>
                  <a:schemeClr val="tx2"/>
                </a:solidFill>
                <a:effectLst>
                  <a:outerShdw blurRad="38100" dist="38100" dir="2700000" algn="tl">
                    <a:srgbClr val="000000"/>
                  </a:outerShdw>
                </a:effectLst>
                <a:latin typeface="Tahoma" pitchFamily="34" charset="0"/>
              </a:rPr>
            </a:br>
            <a:r>
              <a:rPr lang="en-US" sz="2200" b="1" dirty="0" smtClean="0">
                <a:solidFill>
                  <a:srgbClr val="333399"/>
                </a:solidFill>
                <a:effectLst>
                  <a:outerShdw blurRad="38100" dist="38100" dir="2700000" algn="tl">
                    <a:srgbClr val="000000"/>
                  </a:outerShdw>
                </a:effectLst>
                <a:latin typeface="Tahoma" pitchFamily="34" charset="0"/>
              </a:rPr>
              <a:t>August 13, </a:t>
            </a:r>
            <a:r>
              <a:rPr lang="en-US" sz="2200" b="1" dirty="0">
                <a:solidFill>
                  <a:srgbClr val="333399"/>
                </a:solidFill>
                <a:effectLst>
                  <a:outerShdw blurRad="38100" dist="38100" dir="2700000" algn="tl">
                    <a:srgbClr val="000000"/>
                  </a:outerShdw>
                </a:effectLst>
                <a:latin typeface="Tahoma" pitchFamily="34" charset="0"/>
              </a:rPr>
              <a:t>2015</a:t>
            </a:r>
          </a:p>
        </p:txBody>
      </p:sp>
    </p:spTree>
    <p:extLst>
      <p:ext uri="{BB962C8B-B14F-4D97-AF65-F5344CB8AC3E}">
        <p14:creationId xmlns:p14="http://schemas.microsoft.com/office/powerpoint/2010/main" val="3127381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001000" cy="5257800"/>
          </a:xfrm>
        </p:spPr>
        <p:txBody>
          <a:bodyPr/>
          <a:lstStyle/>
          <a:p>
            <a:pPr>
              <a:spcBef>
                <a:spcPts val="0"/>
              </a:spcBef>
              <a:spcAft>
                <a:spcPts val="1200"/>
              </a:spcAft>
            </a:pPr>
            <a:r>
              <a:rPr lang="en-US" sz="2600" b="1" dirty="0">
                <a:solidFill>
                  <a:srgbClr val="003296"/>
                </a:solidFill>
                <a:effectLst>
                  <a:outerShdw blurRad="38100" dist="38100" dir="2700000" algn="tl">
                    <a:srgbClr val="000000"/>
                  </a:outerShdw>
                </a:effectLst>
              </a:rPr>
              <a:t>308.1 Accumulation of rubbish or garbage. </a:t>
            </a:r>
          </a:p>
          <a:p>
            <a:pPr>
              <a:lnSpc>
                <a:spcPct val="100000"/>
              </a:lnSpc>
              <a:spcBef>
                <a:spcPts val="0"/>
              </a:spcBef>
              <a:buNone/>
            </a:pPr>
            <a:r>
              <a:rPr lang="en-US" sz="2600" dirty="0" smtClean="0">
                <a:latin typeface="Arial" panose="020B0604020202020204" pitchFamily="34" charset="0"/>
                <a:cs typeface="Arial" panose="020B0604020202020204" pitchFamily="34" charset="0"/>
              </a:rPr>
              <a:t>	All </a:t>
            </a:r>
            <a:r>
              <a:rPr lang="en-US" sz="2600" i="1" dirty="0" smtClean="0">
                <a:latin typeface="Arial" panose="020B0604020202020204" pitchFamily="34" charset="0"/>
                <a:cs typeface="Arial" panose="020B0604020202020204" pitchFamily="34" charset="0"/>
              </a:rPr>
              <a:t>exterior property </a:t>
            </a:r>
            <a:r>
              <a:rPr lang="en-US" sz="2600" dirty="0" smtClean="0">
                <a:latin typeface="Arial" panose="020B0604020202020204" pitchFamily="34" charset="0"/>
                <a:cs typeface="Arial" panose="020B0604020202020204" pitchFamily="34" charset="0"/>
              </a:rPr>
              <a:t>and </a:t>
            </a:r>
            <a:r>
              <a:rPr lang="en-US" sz="2600" i="1" dirty="0" smtClean="0">
                <a:latin typeface="Arial" panose="020B0604020202020204" pitchFamily="34" charset="0"/>
                <a:cs typeface="Arial" panose="020B0604020202020204" pitchFamily="34" charset="0"/>
              </a:rPr>
              <a:t>premises, </a:t>
            </a:r>
            <a:r>
              <a:rPr lang="en-US" sz="2600" dirty="0" smtClean="0">
                <a:latin typeface="Arial" panose="020B0604020202020204" pitchFamily="34" charset="0"/>
                <a:cs typeface="Arial" panose="020B0604020202020204" pitchFamily="34" charset="0"/>
              </a:rPr>
              <a:t>and the interior of every structure, shall be free from any accumulation of </a:t>
            </a:r>
            <a:r>
              <a:rPr lang="en-US" sz="2600" i="1" dirty="0" smtClean="0">
                <a:latin typeface="Arial" panose="020B0604020202020204" pitchFamily="34" charset="0"/>
                <a:cs typeface="Arial" panose="020B0604020202020204" pitchFamily="34" charset="0"/>
              </a:rPr>
              <a:t>rubbish </a:t>
            </a:r>
            <a:r>
              <a:rPr lang="en-US" sz="2600" dirty="0" smtClean="0">
                <a:latin typeface="Arial" panose="020B0604020202020204" pitchFamily="34" charset="0"/>
                <a:cs typeface="Arial" panose="020B0604020202020204" pitchFamily="34" charset="0"/>
              </a:rPr>
              <a:t>or garbage. </a:t>
            </a:r>
          </a:p>
          <a:p>
            <a:pPr>
              <a:lnSpc>
                <a:spcPct val="100000"/>
              </a:lnSpc>
              <a:spcBef>
                <a:spcPts val="0"/>
              </a:spcBef>
              <a:buNone/>
            </a:pPr>
            <a:endParaRPr lang="en-US" sz="2600" b="1" dirty="0" smtClean="0">
              <a:latin typeface="Arial" panose="020B0604020202020204" pitchFamily="34" charset="0"/>
              <a:cs typeface="Arial" panose="020B0604020202020204" pitchFamily="34" charset="0"/>
            </a:endParaRPr>
          </a:p>
          <a:p>
            <a:pPr>
              <a:lnSpc>
                <a:spcPct val="100000"/>
              </a:lnSpc>
              <a:spcBef>
                <a:spcPts val="0"/>
              </a:spcBef>
            </a:pPr>
            <a:endParaRPr lang="en-US" sz="1400" dirty="0" smtClean="0">
              <a:latin typeface="Arial" panose="020B0604020202020204" pitchFamily="34" charset="0"/>
              <a:cs typeface="Arial" panose="020B0604020202020204" pitchFamily="34" charset="0"/>
            </a:endParaRPr>
          </a:p>
          <a:p>
            <a:pPr>
              <a:lnSpc>
                <a:spcPct val="100000"/>
              </a:lnSpc>
              <a:spcBef>
                <a:spcPts val="0"/>
              </a:spcBef>
              <a:spcAft>
                <a:spcPts val="1200"/>
              </a:spcAft>
            </a:pPr>
            <a:r>
              <a:rPr lang="en-US" sz="2600" b="1" dirty="0">
                <a:solidFill>
                  <a:srgbClr val="003296"/>
                </a:solidFill>
                <a:effectLst>
                  <a:outerShdw blurRad="38100" dist="38100" dir="2700000" algn="tl">
                    <a:srgbClr val="000000"/>
                  </a:outerShdw>
                </a:effectLst>
              </a:rPr>
              <a:t>301.3 Vacant structures and land. </a:t>
            </a:r>
          </a:p>
          <a:p>
            <a:pPr>
              <a:lnSpc>
                <a:spcPct val="100000"/>
              </a:lnSpc>
              <a:spcBef>
                <a:spcPts val="0"/>
              </a:spcBef>
              <a:buNone/>
            </a:pPr>
            <a:r>
              <a:rPr lang="en-US" sz="2600" dirty="0" smtClean="0">
                <a:latin typeface="Arial" panose="020B0604020202020204" pitchFamily="34" charset="0"/>
                <a:cs typeface="Arial" panose="020B0604020202020204" pitchFamily="34" charset="0"/>
              </a:rPr>
              <a:t>	All vacant structures and </a:t>
            </a:r>
            <a:r>
              <a:rPr lang="en-US" sz="2600" i="1" dirty="0" smtClean="0">
                <a:latin typeface="Arial" panose="020B0604020202020204" pitchFamily="34" charset="0"/>
                <a:cs typeface="Arial" panose="020B0604020202020204" pitchFamily="34" charset="0"/>
              </a:rPr>
              <a:t>premises </a:t>
            </a:r>
            <a:r>
              <a:rPr lang="en-US" sz="2600" dirty="0" smtClean="0">
                <a:latin typeface="Arial" panose="020B0604020202020204" pitchFamily="34" charset="0"/>
                <a:cs typeface="Arial" panose="020B0604020202020204" pitchFamily="34" charset="0"/>
              </a:rPr>
              <a:t>thereof or vacant land shall be maintained in a clean, safe, secure and sanitary condition as provided herein so as not to cause a blighting problem or adversely affect the public health or safety. </a:t>
            </a:r>
            <a:endParaRPr lang="en-US" sz="2600" b="1" dirty="0" smtClean="0">
              <a:latin typeface="Arial" panose="020B0604020202020204" pitchFamily="34" charset="0"/>
              <a:cs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alpha val="5098"/>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idx="1"/>
          </p:nvPr>
        </p:nvSpPr>
        <p:spPr>
          <a:xfrm>
            <a:off x="152400" y="304800"/>
            <a:ext cx="8763000" cy="5562600"/>
          </a:xfrm>
        </p:spPr>
        <p:txBody>
          <a:bodyPr/>
          <a:lstStyle/>
          <a:p>
            <a:pPr>
              <a:lnSpc>
                <a:spcPct val="100000"/>
              </a:lnSpc>
              <a:spcBef>
                <a:spcPts val="0"/>
              </a:spcBef>
              <a:spcAft>
                <a:spcPts val="1200"/>
              </a:spcAft>
            </a:pPr>
            <a:r>
              <a:rPr lang="en-US" sz="2200" b="1" dirty="0">
                <a:solidFill>
                  <a:srgbClr val="003296"/>
                </a:solidFill>
                <a:effectLst>
                  <a:outerShdw blurRad="38100" dist="38100" dir="2700000" algn="tl">
                    <a:srgbClr val="000000"/>
                  </a:outerShdw>
                </a:effectLst>
              </a:rPr>
              <a:t>303.2 Enclosures. </a:t>
            </a:r>
          </a:p>
          <a:p>
            <a:pPr>
              <a:lnSpc>
                <a:spcPct val="110000"/>
              </a:lnSpc>
              <a:spcBef>
                <a:spcPts val="0"/>
              </a:spcBef>
              <a:buNone/>
            </a:pPr>
            <a:r>
              <a:rPr lang="en-US" sz="2200" dirty="0" smtClean="0">
                <a:latin typeface="Arial" panose="020B0604020202020204" pitchFamily="34" charset="0"/>
                <a:cs typeface="Arial" panose="020B0604020202020204" pitchFamily="34" charset="0"/>
              </a:rPr>
              <a:t>	Private swimming pools, hot tubs, and spas containing water more than 24 inches (610 mm) in depth shall be completely surrounded by a fence or barrier at least 48 inches (1219 mm) in height above the finished ground level measured on the side of the barrier away from the pool. Gates and doors in such barriers shall be self-closing and self-latching. Where the self-latching device is a minimum of 54 inches (1372 mm) above the bottom of the gate, the release mechanism shall be located on the pool side of the gate. Self-closing and self-latching gates shall be maintained such that the gate will positively close and latch when released from an open position of 6 inches (152 mm) from the gatepost. No existing pool enclosure shall be removed, replaced or changed in a manner that reduces its effectiveness as a safety barrier. </a:t>
            </a:r>
            <a:r>
              <a:rPr lang="en-US" sz="2400" b="1" dirty="0" smtClean="0"/>
              <a:t/>
            </a:r>
            <a:br>
              <a:rPr lang="en-US" sz="2400" b="1" dirty="0" smtClean="0"/>
            </a:br>
            <a:r>
              <a:rPr lang="en-US" sz="2400" b="1" dirty="0" smtClean="0"/>
              <a:t/>
            </a:r>
            <a:br>
              <a:rPr lang="en-US" sz="2400" b="1" dirty="0" smtClean="0"/>
            </a:br>
            <a:endParaRPr lang="en-US" sz="2400" dirty="0"/>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title"/>
          </p:nvPr>
        </p:nvSpPr>
        <p:spPr>
          <a:xfrm>
            <a:off x="457200" y="76200"/>
            <a:ext cx="8229600" cy="1143000"/>
          </a:xfrm>
        </p:spPr>
        <p:txBody>
          <a:bodyPr>
            <a:normAutofit/>
          </a:bodyPr>
          <a:lstStyle/>
          <a:p>
            <a:pPr>
              <a:defRPr/>
            </a:pPr>
            <a:r>
              <a:rPr lang="en-US" sz="3000" b="1" dirty="0">
                <a:solidFill>
                  <a:srgbClr val="003296"/>
                </a:solidFill>
                <a:effectLst>
                  <a:outerShdw blurRad="38100" dist="38100" dir="2700000" algn="tl">
                    <a:srgbClr val="000000"/>
                  </a:outerShdw>
                </a:effectLst>
              </a:rPr>
              <a:t>Useful Zoning Ordinance Provisions</a:t>
            </a:r>
          </a:p>
        </p:txBody>
      </p:sp>
      <p:sp>
        <p:nvSpPr>
          <p:cNvPr id="14339" name="Rectangle 4"/>
          <p:cNvSpPr>
            <a:spLocks noGrp="1" noChangeArrowheads="1"/>
          </p:cNvSpPr>
          <p:nvPr>
            <p:ph idx="1"/>
          </p:nvPr>
        </p:nvSpPr>
        <p:spPr>
          <a:xfrm>
            <a:off x="457200" y="1270000"/>
            <a:ext cx="8229600" cy="4216400"/>
          </a:xfrm>
        </p:spPr>
        <p:txBody>
          <a:bodyPr>
            <a:noAutofit/>
          </a:bodyPr>
          <a:lstStyle/>
          <a:p>
            <a:pPr marL="514350" indent="-514350" algn="l" eaLnBrk="1" hangingPunct="1">
              <a:lnSpc>
                <a:spcPct val="100000"/>
              </a:lnSpc>
              <a:spcBef>
                <a:spcPts val="1200"/>
              </a:spcBef>
              <a:buClr>
                <a:schemeClr val="tx1"/>
              </a:buClr>
              <a:buFont typeface="+mj-lt"/>
              <a:buAutoNum type="arabicPeriod"/>
            </a:pPr>
            <a:r>
              <a:rPr lang="en-US" sz="2400" dirty="0" smtClean="0">
                <a:latin typeface="Arial" panose="020B0604020202020204" pitchFamily="34" charset="0"/>
                <a:cs typeface="Arial" panose="020B0604020202020204" pitchFamily="34" charset="0"/>
              </a:rPr>
              <a:t>Appearance of Property:  junk, trash, debris, tall grass and vegetation.</a:t>
            </a:r>
          </a:p>
          <a:p>
            <a:pPr marL="514350" indent="-514350" algn="l" eaLnBrk="1" hangingPunct="1">
              <a:lnSpc>
                <a:spcPct val="100000"/>
              </a:lnSpc>
              <a:spcBef>
                <a:spcPts val="1200"/>
              </a:spcBef>
              <a:buClr>
                <a:schemeClr val="tx1"/>
              </a:buClr>
              <a:buFont typeface="+mj-lt"/>
              <a:buAutoNum type="arabicPeriod"/>
            </a:pPr>
            <a:r>
              <a:rPr lang="en-US" sz="2400" dirty="0" smtClean="0">
                <a:latin typeface="Arial" panose="020B0604020202020204" pitchFamily="34" charset="0"/>
                <a:cs typeface="Arial" panose="020B0604020202020204" pitchFamily="34" charset="0"/>
              </a:rPr>
              <a:t>Junk, inoperative, untagged vehicles; commercial parking limits (side, rear).</a:t>
            </a:r>
          </a:p>
          <a:p>
            <a:pPr marL="514350" indent="-514350" algn="l" eaLnBrk="1" hangingPunct="1">
              <a:lnSpc>
                <a:spcPct val="100000"/>
              </a:lnSpc>
              <a:spcBef>
                <a:spcPts val="1200"/>
              </a:spcBef>
              <a:buClr>
                <a:schemeClr val="tx1"/>
              </a:buClr>
              <a:buFont typeface="+mj-lt"/>
              <a:buAutoNum type="arabicPeriod"/>
            </a:pPr>
            <a:r>
              <a:rPr lang="en-US" sz="2400" dirty="0" smtClean="0">
                <a:latin typeface="Arial" panose="020B0604020202020204" pitchFamily="34" charset="0"/>
                <a:cs typeface="Arial" panose="020B0604020202020204" pitchFamily="34" charset="0"/>
              </a:rPr>
              <a:t>Storage, storage containers, vehicles as storage, storage of tires.</a:t>
            </a:r>
          </a:p>
          <a:p>
            <a:pPr marL="514350" indent="-514350" algn="l" eaLnBrk="1" hangingPunct="1">
              <a:lnSpc>
                <a:spcPct val="100000"/>
              </a:lnSpc>
              <a:spcBef>
                <a:spcPts val="1200"/>
              </a:spcBef>
              <a:buClr>
                <a:schemeClr val="tx1"/>
              </a:buClr>
              <a:buFont typeface="+mj-lt"/>
              <a:buAutoNum type="arabicPeriod"/>
            </a:pPr>
            <a:r>
              <a:rPr lang="en-US" sz="2400" dirty="0" smtClean="0">
                <a:latin typeface="Arial" panose="020B0604020202020204" pitchFamily="34" charset="0"/>
                <a:cs typeface="Arial" panose="020B0604020202020204" pitchFamily="34" charset="0"/>
              </a:rPr>
              <a:t>Residential living:  no RVs, no tents, etc.</a:t>
            </a:r>
          </a:p>
          <a:p>
            <a:pPr marL="514350" indent="-514350" algn="l" eaLnBrk="1" hangingPunct="1">
              <a:lnSpc>
                <a:spcPct val="100000"/>
              </a:lnSpc>
              <a:spcBef>
                <a:spcPts val="1200"/>
              </a:spcBef>
              <a:buClr>
                <a:schemeClr val="tx1"/>
              </a:buClr>
              <a:buFont typeface="+mj-lt"/>
              <a:buAutoNum type="arabicPeriod"/>
            </a:pPr>
            <a:r>
              <a:rPr lang="en-US" sz="2400" dirty="0" smtClean="0">
                <a:latin typeface="Arial" panose="020B0604020202020204" pitchFamily="34" charset="0"/>
                <a:cs typeface="Arial" panose="020B0604020202020204" pitchFamily="34" charset="0"/>
              </a:rPr>
              <a:t>Parking commercial vehicles, RVs</a:t>
            </a:r>
          </a:p>
          <a:p>
            <a:pPr marL="514350" indent="-514350" algn="l" eaLnBrk="1" hangingPunct="1">
              <a:lnSpc>
                <a:spcPct val="100000"/>
              </a:lnSpc>
              <a:spcBef>
                <a:spcPts val="1200"/>
              </a:spcBef>
              <a:buClr>
                <a:schemeClr val="tx1"/>
              </a:buClr>
              <a:buFont typeface="+mj-lt"/>
              <a:buAutoNum type="arabicPeriod"/>
            </a:pPr>
            <a:r>
              <a:rPr lang="en-US" sz="2400" dirty="0" smtClean="0">
                <a:latin typeface="Arial" panose="020B0604020202020204" pitchFamily="34" charset="0"/>
                <a:cs typeface="Arial" panose="020B0604020202020204" pitchFamily="34" charset="0"/>
              </a:rPr>
              <a:t>Minimum Fines</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p:txBody>
          <a:bodyPr>
            <a:normAutofit/>
          </a:bodyPr>
          <a:lstStyle/>
          <a:p>
            <a:pPr>
              <a:defRPr/>
            </a:pPr>
            <a:r>
              <a:rPr lang="en-US" sz="3000" b="1" dirty="0">
                <a:solidFill>
                  <a:srgbClr val="003296"/>
                </a:solidFill>
                <a:effectLst>
                  <a:outerShdw blurRad="38100" dist="38100" dir="2700000" algn="tl">
                    <a:srgbClr val="000000"/>
                  </a:outerShdw>
                </a:effectLst>
              </a:rPr>
              <a:t>Code Enforcement Staff</a:t>
            </a:r>
            <a:endParaRPr sz="3000" b="1" dirty="0">
              <a:solidFill>
                <a:srgbClr val="003296"/>
              </a:solidFill>
              <a:effectLst>
                <a:outerShdw blurRad="38100" dist="38100" dir="2700000" algn="tl">
                  <a:srgbClr val="000000"/>
                </a:outerShdw>
              </a:effectLst>
            </a:endParaRPr>
          </a:p>
        </p:txBody>
      </p:sp>
      <p:sp>
        <p:nvSpPr>
          <p:cNvPr id="13315" name="Rectangle 4"/>
          <p:cNvSpPr>
            <a:spLocks noGrp="1" noChangeArrowheads="1"/>
          </p:cNvSpPr>
          <p:nvPr>
            <p:ph idx="1"/>
          </p:nvPr>
        </p:nvSpPr>
        <p:spPr>
          <a:xfrm>
            <a:off x="685800" y="1600200"/>
            <a:ext cx="8229600" cy="4216400"/>
          </a:xfrm>
        </p:spPr>
        <p:txBody>
          <a:bodyPr>
            <a:noAutofit/>
          </a:bodyPr>
          <a:lstStyle/>
          <a:p>
            <a:pPr marL="396875" indent="-396875">
              <a:lnSpc>
                <a:spcPct val="100000"/>
              </a:lnSpc>
              <a:spcBef>
                <a:spcPts val="1800"/>
              </a:spcBef>
              <a:buBlip>
                <a:blip r:embed="rId2"/>
              </a:buBlip>
            </a:pPr>
            <a:r>
              <a:rPr lang="en-US" sz="2800" dirty="0" smtClean="0">
                <a:latin typeface="Arial" panose="020B0604020202020204" pitchFamily="34" charset="0"/>
                <a:cs typeface="Arial" panose="020B0604020202020204" pitchFamily="34" charset="0"/>
              </a:rPr>
              <a:t>Can be civilian or peace officer:  training on gathering evidence and presenting a case is key.</a:t>
            </a:r>
          </a:p>
          <a:p>
            <a:pPr marL="396875" indent="-396875">
              <a:lnSpc>
                <a:spcPct val="100000"/>
              </a:lnSpc>
              <a:spcBef>
                <a:spcPts val="1800"/>
              </a:spcBef>
              <a:buBlip>
                <a:blip r:embed="rId2"/>
              </a:buBlip>
            </a:pPr>
            <a:r>
              <a:rPr lang="en-US" sz="2800" dirty="0" smtClean="0">
                <a:latin typeface="Arial" panose="020B0604020202020204" pitchFamily="34" charset="0"/>
                <a:cs typeface="Arial" panose="020B0604020202020204" pitchFamily="34" charset="0"/>
              </a:rPr>
              <a:t>Issue citations to municipal court.  Potentially civil administrative fines.</a:t>
            </a:r>
          </a:p>
          <a:p>
            <a:pPr marL="396875" indent="-396875">
              <a:lnSpc>
                <a:spcPct val="100000"/>
              </a:lnSpc>
              <a:spcBef>
                <a:spcPts val="1800"/>
              </a:spcBef>
              <a:buBlip>
                <a:blip r:embed="rId2"/>
              </a:buBlip>
            </a:pPr>
            <a:r>
              <a:rPr lang="en-US" sz="2800" dirty="0" smtClean="0">
                <a:latin typeface="Arial" panose="020B0604020202020204" pitchFamily="34" charset="0"/>
                <a:cs typeface="Arial" panose="020B0604020202020204" pitchFamily="34" charset="0"/>
              </a:rPr>
              <a:t>System to track complaints, citations, and repeat offenders is critical.</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alpha val="5098"/>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810904"/>
            <a:ext cx="8382000" cy="941695"/>
          </a:xfrm>
        </p:spPr>
        <p:txBody>
          <a:bodyPr/>
          <a:lstStyle/>
          <a:p>
            <a:pPr>
              <a:defRPr/>
            </a:pPr>
            <a:r>
              <a:rPr lang="en-US" sz="3600" b="1" dirty="0">
                <a:solidFill>
                  <a:srgbClr val="003296"/>
                </a:solidFill>
                <a:effectLst>
                  <a:outerShdw blurRad="38100" dist="38100" dir="2700000" algn="tl">
                    <a:srgbClr val="000000"/>
                  </a:outerShdw>
                </a:effectLst>
              </a:rPr>
              <a:t>BENEFITS OF MUNICIPAL COURT</a:t>
            </a:r>
          </a:p>
        </p:txBody>
      </p:sp>
      <p:sp>
        <p:nvSpPr>
          <p:cNvPr id="4" name="Rectangle 3"/>
          <p:cNvSpPr/>
          <p:nvPr/>
        </p:nvSpPr>
        <p:spPr>
          <a:xfrm>
            <a:off x="2209800" y="2057400"/>
            <a:ext cx="5029200" cy="2970044"/>
          </a:xfrm>
          <a:prstGeom prst="rect">
            <a:avLst/>
          </a:prstGeom>
        </p:spPr>
        <p:txBody>
          <a:bodyPr wrap="square">
            <a:spAutoFit/>
          </a:bodyPr>
          <a:lstStyle/>
          <a:p>
            <a:pPr marL="396875" lvl="2" indent="-396875">
              <a:spcBef>
                <a:spcPts val="1800"/>
              </a:spcBef>
              <a:spcAft>
                <a:spcPts val="1200"/>
              </a:spcAft>
              <a:buBlip>
                <a:blip r:embed="rId3"/>
              </a:buBlip>
            </a:pPr>
            <a:r>
              <a:rPr lang="en-US" sz="2800" dirty="0" smtClean="0">
                <a:latin typeface="Arial" panose="020B0604020202020204" pitchFamily="34" charset="0"/>
                <a:cs typeface="Arial" panose="020B0604020202020204" pitchFamily="34" charset="0"/>
              </a:rPr>
              <a:t>Quick to get to court</a:t>
            </a:r>
          </a:p>
          <a:p>
            <a:pPr marL="396875" lvl="2" indent="-396875">
              <a:spcBef>
                <a:spcPts val="1800"/>
              </a:spcBef>
              <a:spcAft>
                <a:spcPts val="1200"/>
              </a:spcAft>
              <a:buBlip>
                <a:blip r:embed="rId3"/>
              </a:buBlip>
            </a:pPr>
            <a:r>
              <a:rPr lang="en-US" sz="2800" dirty="0" smtClean="0">
                <a:latin typeface="Arial" panose="020B0604020202020204" pitchFamily="34" charset="0"/>
                <a:cs typeface="Arial" panose="020B0604020202020204" pitchFamily="34" charset="0"/>
              </a:rPr>
              <a:t>Speedy court proceedings</a:t>
            </a:r>
          </a:p>
          <a:p>
            <a:pPr marL="396875" lvl="2" indent="-396875">
              <a:spcBef>
                <a:spcPts val="1800"/>
              </a:spcBef>
              <a:spcAft>
                <a:spcPts val="1200"/>
              </a:spcAft>
              <a:buBlip>
                <a:blip r:embed="rId3"/>
              </a:buBlip>
            </a:pPr>
            <a:r>
              <a:rPr lang="en-US" sz="2800" dirty="0" smtClean="0">
                <a:latin typeface="Arial" panose="020B0604020202020204" pitchFamily="34" charset="0"/>
                <a:cs typeface="Arial" panose="020B0604020202020204" pitchFamily="34" charset="0"/>
              </a:rPr>
              <a:t>Inexpensive</a:t>
            </a:r>
          </a:p>
          <a:p>
            <a:pPr marL="396875" lvl="2" indent="-396875">
              <a:spcBef>
                <a:spcPts val="1800"/>
              </a:spcBef>
              <a:buBlip>
                <a:blip r:embed="rId3"/>
              </a:buBlip>
            </a:pPr>
            <a:r>
              <a:rPr lang="en-US" sz="2800" dirty="0" smtClean="0">
                <a:latin typeface="Arial" panose="020B0604020202020204" pitchFamily="34" charset="0"/>
                <a:cs typeface="Arial" panose="020B0604020202020204" pitchFamily="34" charset="0"/>
              </a:rPr>
              <a:t>Locally responsive</a:t>
            </a:r>
            <a:endParaRPr lang="en-US" sz="2800" dirty="0">
              <a:latin typeface="Arial" panose="020B0604020202020204" pitchFamily="34" charset="0"/>
              <a:cs typeface="Arial" panose="020B0604020202020204" pitchFamily="34" charset="0"/>
            </a:endParaRPr>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95952"/>
            <a:ext cx="8382000" cy="623248"/>
          </a:xfrm>
        </p:spPr>
        <p:txBody>
          <a:bodyPr/>
          <a:lstStyle/>
          <a:p>
            <a:pPr>
              <a:defRPr/>
            </a:pPr>
            <a:r>
              <a:rPr lang="en-US" sz="3000" b="1" dirty="0">
                <a:solidFill>
                  <a:srgbClr val="003296"/>
                </a:solidFill>
                <a:effectLst>
                  <a:outerShdw blurRad="38100" dist="38100" dir="2700000" algn="tl">
                    <a:srgbClr val="000000"/>
                  </a:outerShdw>
                </a:effectLst>
              </a:rPr>
              <a:t>Municipal Courts</a:t>
            </a:r>
          </a:p>
        </p:txBody>
      </p:sp>
      <p:sp>
        <p:nvSpPr>
          <p:cNvPr id="3" name="Content Placeholder 2"/>
          <p:cNvSpPr>
            <a:spLocks noGrp="1"/>
          </p:cNvSpPr>
          <p:nvPr>
            <p:ph idx="1"/>
          </p:nvPr>
        </p:nvSpPr>
        <p:spPr>
          <a:xfrm>
            <a:off x="838200" y="1598980"/>
            <a:ext cx="7924800" cy="3887420"/>
          </a:xfrm>
        </p:spPr>
        <p:txBody>
          <a:bodyPr/>
          <a:lstStyle/>
          <a:p>
            <a:pPr marL="396875" lvl="2" indent="-396875">
              <a:spcBef>
                <a:spcPts val="1800"/>
              </a:spcBef>
              <a:buBlip>
                <a:blip r:embed="rId2"/>
              </a:buBlip>
            </a:pPr>
            <a:r>
              <a:rPr lang="en-US" sz="2800" dirty="0" smtClean="0">
                <a:latin typeface="Arial" panose="020B0604020202020204" pitchFamily="34" charset="0"/>
                <a:cs typeface="Arial" panose="020B0604020202020204" pitchFamily="34" charset="0"/>
              </a:rPr>
              <a:t>Jurisdiction:  Incorporated City Limits</a:t>
            </a:r>
          </a:p>
          <a:p>
            <a:pPr marL="396875" lvl="2" indent="-396875">
              <a:spcBef>
                <a:spcPts val="1800"/>
              </a:spcBef>
              <a:buBlip>
                <a:blip r:embed="rId2"/>
              </a:buBlip>
            </a:pPr>
            <a:r>
              <a:rPr lang="en-US" sz="2800" dirty="0" smtClean="0">
                <a:latin typeface="Arial" panose="020B0604020202020204" pitchFamily="34" charset="0"/>
                <a:cs typeface="Arial" panose="020B0604020202020204" pitchFamily="34" charset="0"/>
              </a:rPr>
              <a:t>Punishment:  Varies by charter; community service; suspended sentence.</a:t>
            </a:r>
          </a:p>
          <a:p>
            <a:pPr marL="396875" lvl="2" indent="-396875">
              <a:spcBef>
                <a:spcPts val="1800"/>
              </a:spcBef>
              <a:buBlip>
                <a:blip r:embed="rId2"/>
              </a:buBlip>
            </a:pPr>
            <a:r>
              <a:rPr lang="en-US" sz="2800" dirty="0" smtClean="0">
                <a:latin typeface="Arial" panose="020B0604020202020204" pitchFamily="34" charset="0"/>
                <a:cs typeface="Arial" panose="020B0604020202020204" pitchFamily="34" charset="0"/>
              </a:rPr>
              <a:t>Municipal court judge:  appointed.</a:t>
            </a:r>
          </a:p>
          <a:p>
            <a:pPr marL="396875" lvl="2" indent="-396875">
              <a:spcBef>
                <a:spcPts val="1800"/>
              </a:spcBef>
              <a:buBlip>
                <a:blip r:embed="rId2"/>
              </a:buBlip>
            </a:pPr>
            <a:r>
              <a:rPr lang="en-US" sz="2800" dirty="0" smtClean="0">
                <a:latin typeface="Arial" panose="020B0604020202020204" pitchFamily="34" charset="0"/>
                <a:cs typeface="Arial" panose="020B0604020202020204" pitchFamily="34" charset="0"/>
              </a:rPr>
              <a:t>Cannot remove to state court for jury trial on ordinance violation; can remove state law violation. </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title"/>
          </p:nvPr>
        </p:nvSpPr>
        <p:spPr>
          <a:xfrm>
            <a:off x="457200" y="685800"/>
            <a:ext cx="8229600" cy="1143000"/>
          </a:xfrm>
        </p:spPr>
        <p:txBody>
          <a:bodyPr>
            <a:noAutofit/>
          </a:bodyPr>
          <a:lstStyle/>
          <a:p>
            <a:pPr>
              <a:defRPr/>
            </a:pPr>
            <a:r>
              <a:rPr lang="en-US" sz="3000" b="1" dirty="0">
                <a:solidFill>
                  <a:srgbClr val="003296"/>
                </a:solidFill>
                <a:effectLst>
                  <a:outerShdw blurRad="38100" dist="38100" dir="2700000" algn="tl">
                    <a:srgbClr val="000000"/>
                  </a:outerShdw>
                </a:effectLst>
              </a:rPr>
              <a:t>Next step:  Superior Court </a:t>
            </a:r>
            <a:br>
              <a:rPr lang="en-US" sz="3000" b="1" dirty="0">
                <a:solidFill>
                  <a:srgbClr val="003296"/>
                </a:solidFill>
                <a:effectLst>
                  <a:outerShdw blurRad="38100" dist="38100" dir="2700000" algn="tl">
                    <a:srgbClr val="000000"/>
                  </a:outerShdw>
                </a:effectLst>
              </a:rPr>
            </a:br>
            <a:r>
              <a:rPr lang="en-US" sz="3000" b="1" dirty="0">
                <a:solidFill>
                  <a:srgbClr val="003296"/>
                </a:solidFill>
                <a:effectLst>
                  <a:outerShdw blurRad="38100" dist="38100" dir="2700000" algn="tl">
                    <a:srgbClr val="000000"/>
                  </a:outerShdw>
                </a:effectLst>
              </a:rPr>
              <a:t>INJUNCTIVE RELIEF and Civil Fines</a:t>
            </a:r>
            <a:endParaRPr sz="3000" b="1" dirty="0">
              <a:solidFill>
                <a:srgbClr val="003296"/>
              </a:solidFill>
              <a:effectLst>
                <a:outerShdw blurRad="38100" dist="38100" dir="2700000" algn="tl">
                  <a:srgbClr val="000000"/>
                </a:outerShdw>
              </a:effectLst>
            </a:endParaRPr>
          </a:p>
        </p:txBody>
      </p:sp>
      <p:sp>
        <p:nvSpPr>
          <p:cNvPr id="22531" name="Rectangle 4"/>
          <p:cNvSpPr>
            <a:spLocks noGrp="1" noChangeArrowheads="1"/>
          </p:cNvSpPr>
          <p:nvPr>
            <p:ph idx="1"/>
          </p:nvPr>
        </p:nvSpPr>
        <p:spPr>
          <a:xfrm>
            <a:off x="1066800" y="2133600"/>
            <a:ext cx="7162800" cy="3276600"/>
          </a:xfrm>
        </p:spPr>
        <p:txBody>
          <a:bodyPr>
            <a:noAutofit/>
          </a:bodyPr>
          <a:lstStyle/>
          <a:p>
            <a:pPr marL="396875" lvl="2" indent="-396875" algn="l">
              <a:lnSpc>
                <a:spcPct val="100000"/>
              </a:lnSpc>
              <a:spcBef>
                <a:spcPts val="1800"/>
              </a:spcBef>
              <a:buBlip>
                <a:blip r:embed="rId2"/>
              </a:buBlip>
              <a:defRPr/>
            </a:pPr>
            <a:r>
              <a:rPr lang="en-US" sz="2800" dirty="0" smtClean="0">
                <a:solidFill>
                  <a:schemeClr val="tx1"/>
                </a:solidFill>
                <a:latin typeface="Arial" panose="020B0604020202020204" pitchFamily="34" charset="0"/>
                <a:cs typeface="Arial" panose="020B0604020202020204" pitchFamily="34" charset="0"/>
              </a:rPr>
              <a:t>Jurisdiction:  general.</a:t>
            </a:r>
          </a:p>
          <a:p>
            <a:pPr marL="396875" lvl="2" indent="-396875" algn="l">
              <a:lnSpc>
                <a:spcPct val="100000"/>
              </a:lnSpc>
              <a:spcBef>
                <a:spcPts val="1800"/>
              </a:spcBef>
              <a:buBlip>
                <a:blip r:embed="rId2"/>
              </a:buBlip>
              <a:defRPr/>
            </a:pPr>
            <a:r>
              <a:rPr lang="en-US" sz="2800" dirty="0" smtClean="0">
                <a:solidFill>
                  <a:schemeClr val="tx1"/>
                </a:solidFill>
                <a:latin typeface="Arial" panose="020B0604020202020204" pitchFamily="34" charset="0"/>
                <a:cs typeface="Arial" panose="020B0604020202020204" pitchFamily="34" charset="0"/>
              </a:rPr>
              <a:t>Punishment:  limited only by ordinance; community service; suspended sentence.</a:t>
            </a:r>
          </a:p>
          <a:p>
            <a:pPr marL="396875" lvl="2" indent="-396875" algn="l">
              <a:lnSpc>
                <a:spcPct val="100000"/>
              </a:lnSpc>
              <a:spcBef>
                <a:spcPts val="1800"/>
              </a:spcBef>
              <a:buBlip>
                <a:blip r:embed="rId2"/>
              </a:buBlip>
              <a:defRPr/>
            </a:pPr>
            <a:r>
              <a:rPr lang="en-US" sz="2800" dirty="0" smtClean="0">
                <a:solidFill>
                  <a:schemeClr val="tx1"/>
                </a:solidFill>
                <a:latin typeface="Arial" panose="020B0604020202020204" pitchFamily="34" charset="0"/>
                <a:cs typeface="Arial" panose="020B0604020202020204" pitchFamily="34" charset="0"/>
              </a:rPr>
              <a:t>Superior court judge:  elected.</a:t>
            </a:r>
          </a:p>
          <a:p>
            <a:pPr marL="396875" lvl="2" indent="-396875" algn="l">
              <a:lnSpc>
                <a:spcPct val="100000"/>
              </a:lnSpc>
              <a:spcBef>
                <a:spcPts val="1800"/>
              </a:spcBef>
              <a:buBlip>
                <a:blip r:embed="rId2"/>
              </a:buBlip>
              <a:defRPr/>
            </a:pPr>
            <a:r>
              <a:rPr lang="en-US" sz="2800" dirty="0" smtClean="0">
                <a:solidFill>
                  <a:schemeClr val="tx1"/>
                </a:solidFill>
                <a:latin typeface="Arial" panose="020B0604020202020204" pitchFamily="34" charset="0"/>
                <a:cs typeface="Arial" panose="020B0604020202020204" pitchFamily="34" charset="0"/>
              </a:rPr>
              <a:t>Contempt power:  criminal and civil.</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title"/>
          </p:nvPr>
        </p:nvSpPr>
        <p:spPr/>
        <p:txBody>
          <a:bodyPr>
            <a:normAutofit/>
          </a:bodyPr>
          <a:lstStyle/>
          <a:p>
            <a:pPr>
              <a:defRPr/>
            </a:pPr>
            <a:r>
              <a:rPr lang="en-US" sz="3600" b="1" dirty="0">
                <a:solidFill>
                  <a:srgbClr val="003296"/>
                </a:solidFill>
                <a:effectLst>
                  <a:outerShdw blurRad="38100" dist="38100" dir="2700000" algn="tl">
                    <a:srgbClr val="000000"/>
                  </a:outerShdw>
                </a:effectLst>
              </a:rPr>
              <a:t>ABATEMENT OF PUBLIC NUISANCE</a:t>
            </a:r>
            <a:endParaRPr sz="3600" b="1" dirty="0">
              <a:solidFill>
                <a:srgbClr val="003296"/>
              </a:solidFill>
              <a:effectLst>
                <a:outerShdw blurRad="38100" dist="38100" dir="2700000" algn="tl">
                  <a:srgbClr val="000000"/>
                </a:outerShdw>
              </a:effectLst>
            </a:endParaRPr>
          </a:p>
        </p:txBody>
      </p:sp>
      <p:sp>
        <p:nvSpPr>
          <p:cNvPr id="18435" name="Rectangle 4"/>
          <p:cNvSpPr>
            <a:spLocks noGrp="1" noChangeArrowheads="1"/>
          </p:cNvSpPr>
          <p:nvPr>
            <p:ph idx="1"/>
          </p:nvPr>
        </p:nvSpPr>
        <p:spPr>
          <a:xfrm>
            <a:off x="609600" y="1651000"/>
            <a:ext cx="8229600" cy="4216400"/>
          </a:xfrm>
        </p:spPr>
        <p:txBody>
          <a:bodyPr/>
          <a:lstStyle/>
          <a:p>
            <a:pPr marL="396875" lvl="2" indent="-396875" algn="l">
              <a:lnSpc>
                <a:spcPct val="100000"/>
              </a:lnSpc>
              <a:spcBef>
                <a:spcPts val="1800"/>
              </a:spcBef>
              <a:spcAft>
                <a:spcPts val="600"/>
              </a:spcAft>
              <a:buBlip>
                <a:blip r:embed="rId2"/>
              </a:buBlip>
              <a:defRPr/>
            </a:pPr>
            <a:r>
              <a:rPr lang="en-US" sz="2800" dirty="0" smtClean="0">
                <a:solidFill>
                  <a:schemeClr val="tx1"/>
                </a:solidFill>
                <a:latin typeface="Arial" panose="020B0604020202020204" pitchFamily="34" charset="0"/>
                <a:cs typeface="Arial" panose="020B0604020202020204" pitchFamily="34" charset="0"/>
              </a:rPr>
              <a:t>A nuisance is anything that causes hurt, inconvenience, or damage to another</a:t>
            </a:r>
          </a:p>
          <a:p>
            <a:pPr marL="396875" lvl="2" indent="-396875" algn="l">
              <a:lnSpc>
                <a:spcPct val="100000"/>
              </a:lnSpc>
              <a:spcBef>
                <a:spcPts val="1800"/>
              </a:spcBef>
              <a:spcAft>
                <a:spcPts val="600"/>
              </a:spcAft>
              <a:buBlip>
                <a:blip r:embed="rId2"/>
              </a:buBlip>
              <a:defRPr/>
            </a:pPr>
            <a:r>
              <a:rPr lang="en-US" sz="2800" dirty="0" smtClean="0">
                <a:solidFill>
                  <a:schemeClr val="tx1"/>
                </a:solidFill>
                <a:latin typeface="Arial" panose="020B0604020202020204" pitchFamily="34" charset="0"/>
                <a:cs typeface="Arial" panose="020B0604020202020204" pitchFamily="34" charset="0"/>
              </a:rPr>
              <a:t>May be nuisance even though otherwise lawful activity</a:t>
            </a:r>
          </a:p>
          <a:p>
            <a:pPr marL="396875" lvl="2" indent="-396875" algn="l">
              <a:lnSpc>
                <a:spcPct val="100000"/>
              </a:lnSpc>
              <a:spcBef>
                <a:spcPts val="1800"/>
              </a:spcBef>
              <a:spcAft>
                <a:spcPts val="600"/>
              </a:spcAft>
              <a:buBlip>
                <a:blip r:embed="rId2"/>
              </a:buBlip>
              <a:defRPr/>
            </a:pPr>
            <a:r>
              <a:rPr lang="en-US" sz="2800" dirty="0" smtClean="0">
                <a:solidFill>
                  <a:schemeClr val="tx1"/>
                </a:solidFill>
                <a:latin typeface="Arial" panose="020B0604020202020204" pitchFamily="34" charset="0"/>
                <a:cs typeface="Arial" panose="020B0604020202020204" pitchFamily="34" charset="0"/>
              </a:rPr>
              <a:t>Must affect ordinary, reasonable person</a:t>
            </a:r>
          </a:p>
          <a:p>
            <a:pPr marL="0" lvl="2" indent="0" algn="l">
              <a:lnSpc>
                <a:spcPct val="100000"/>
              </a:lnSpc>
              <a:spcBef>
                <a:spcPts val="1800"/>
              </a:spcBef>
              <a:buNone/>
              <a:defRPr/>
            </a:pPr>
            <a:r>
              <a:rPr lang="en-US" sz="2800" b="1" dirty="0" smtClean="0">
                <a:solidFill>
                  <a:srgbClr val="88283F"/>
                </a:solidFill>
                <a:effectLst>
                  <a:outerShdw blurRad="38100" dist="38100" dir="2700000" algn="tl">
                    <a:srgbClr val="000000"/>
                  </a:outerShdw>
                </a:effectLst>
              </a:rPr>
              <a:t>O.C.G.A</a:t>
            </a:r>
            <a:r>
              <a:rPr lang="en-US" sz="2800" b="1" dirty="0">
                <a:solidFill>
                  <a:srgbClr val="88283F"/>
                </a:solidFill>
                <a:effectLst>
                  <a:outerShdw blurRad="38100" dist="38100" dir="2700000" algn="tl">
                    <a:srgbClr val="000000"/>
                  </a:outerShdw>
                </a:effectLst>
              </a:rPr>
              <a:t>. § 41-1-1</a:t>
            </a:r>
          </a:p>
          <a:p>
            <a:pPr marL="911225" lvl="2" indent="-682625" algn="l" eaLnBrk="1" hangingPunct="1"/>
            <a:endParaRPr lang="en-US" sz="2600" dirty="0" smtClean="0">
              <a:solidFill>
                <a:schemeClr val="tx1"/>
              </a:solidFill>
              <a:latin typeface="Tahoma" pitchFamily="34"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title"/>
          </p:nvPr>
        </p:nvSpPr>
        <p:spPr>
          <a:xfrm>
            <a:off x="457200" y="609600"/>
            <a:ext cx="8229600" cy="1143000"/>
          </a:xfrm>
        </p:spPr>
        <p:txBody>
          <a:bodyPr>
            <a:normAutofit/>
          </a:bodyPr>
          <a:lstStyle/>
          <a:p>
            <a:pPr>
              <a:lnSpc>
                <a:spcPct val="120000"/>
              </a:lnSpc>
              <a:defRPr/>
            </a:pPr>
            <a:r>
              <a:rPr lang="en-US" sz="3000" b="1" dirty="0">
                <a:solidFill>
                  <a:srgbClr val="003296"/>
                </a:solidFill>
                <a:effectLst>
                  <a:outerShdw blurRad="38100" dist="38100" dir="2700000" algn="tl">
                    <a:srgbClr val="000000"/>
                  </a:outerShdw>
                </a:effectLst>
              </a:rPr>
              <a:t>Lawsuit to Abate Public Nuisance</a:t>
            </a:r>
          </a:p>
        </p:txBody>
      </p:sp>
      <p:sp>
        <p:nvSpPr>
          <p:cNvPr id="21507" name="Rectangle 4"/>
          <p:cNvSpPr>
            <a:spLocks noGrp="1" noChangeArrowheads="1"/>
          </p:cNvSpPr>
          <p:nvPr>
            <p:ph idx="1"/>
          </p:nvPr>
        </p:nvSpPr>
        <p:spPr>
          <a:xfrm>
            <a:off x="838200" y="1981200"/>
            <a:ext cx="7696200" cy="3352800"/>
          </a:xfrm>
        </p:spPr>
        <p:txBody>
          <a:bodyPr>
            <a:noAutofit/>
          </a:bodyPr>
          <a:lstStyle/>
          <a:p>
            <a:pPr marL="396875" lvl="2" indent="-396875" algn="l">
              <a:lnSpc>
                <a:spcPct val="110000"/>
              </a:lnSpc>
              <a:spcBef>
                <a:spcPts val="1800"/>
              </a:spcBef>
              <a:spcAft>
                <a:spcPts val="1200"/>
              </a:spcAft>
              <a:buBlip>
                <a:blip r:embed="rId2"/>
              </a:buBlip>
              <a:defRPr/>
            </a:pPr>
            <a:r>
              <a:rPr lang="en-US" sz="2800" dirty="0" smtClean="0">
                <a:solidFill>
                  <a:schemeClr val="tx1"/>
                </a:solidFill>
                <a:latin typeface="Arial" panose="020B0604020202020204" pitchFamily="34" charset="0"/>
                <a:cs typeface="Arial" panose="020B0604020202020204" pitchFamily="34" charset="0"/>
              </a:rPr>
              <a:t>May be filed by district attorney, solicitor-general, city attorney, or county attorney.  O.C.G.A. § 41-2-2</a:t>
            </a:r>
          </a:p>
          <a:p>
            <a:pPr marL="396875" lvl="2" indent="-396875" algn="l">
              <a:lnSpc>
                <a:spcPct val="110000"/>
              </a:lnSpc>
              <a:spcBef>
                <a:spcPts val="1800"/>
              </a:spcBef>
              <a:buBlip>
                <a:blip r:embed="rId2"/>
              </a:buBlip>
              <a:defRPr/>
            </a:pPr>
            <a:r>
              <a:rPr lang="en-US" sz="2800" dirty="0" smtClean="0">
                <a:solidFill>
                  <a:schemeClr val="tx1"/>
                </a:solidFill>
                <a:latin typeface="Arial" panose="020B0604020202020204" pitchFamily="34" charset="0"/>
                <a:cs typeface="Arial" panose="020B0604020202020204" pitchFamily="34" charset="0"/>
              </a:rPr>
              <a:t>Key point:  Municipal courts have jurisdiction and power to order abatement.  </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a:t>
            </a:r>
            <a:r>
              <a:rPr lang="en-US" sz="2800" dirty="0" smtClean="0">
                <a:solidFill>
                  <a:schemeClr val="tx1"/>
                </a:solidFill>
                <a:latin typeface="Arial" panose="020B0604020202020204" pitchFamily="34" charset="0"/>
                <a:cs typeface="Arial" panose="020B0604020202020204" pitchFamily="34" charset="0"/>
              </a:rPr>
              <a:t>O.C.G.A. § 41-2-5</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381000"/>
            <a:ext cx="8382000" cy="851848"/>
          </a:xfrm>
        </p:spPr>
        <p:txBody>
          <a:bodyPr/>
          <a:lstStyle/>
          <a:p>
            <a:pPr>
              <a:lnSpc>
                <a:spcPct val="120000"/>
              </a:lnSpc>
              <a:defRPr/>
            </a:pPr>
            <a:r>
              <a:rPr lang="en-US" sz="3600" b="1" dirty="0">
                <a:solidFill>
                  <a:srgbClr val="003296"/>
                </a:solidFill>
                <a:effectLst>
                  <a:outerShdw blurRad="38100" dist="38100" dir="2700000" algn="tl">
                    <a:srgbClr val="000000"/>
                  </a:outerShdw>
                </a:effectLst>
              </a:rPr>
              <a:t>UNFIT PROPERTY ORDINANCES</a:t>
            </a:r>
          </a:p>
        </p:txBody>
      </p:sp>
      <p:sp>
        <p:nvSpPr>
          <p:cNvPr id="6" name="Rectangle 4"/>
          <p:cNvSpPr txBox="1">
            <a:spLocks noChangeArrowheads="1"/>
          </p:cNvSpPr>
          <p:nvPr/>
        </p:nvSpPr>
        <p:spPr bwMode="auto">
          <a:xfrm>
            <a:off x="762000" y="1524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Arial"/>
                <a:ea typeface="MS PGothic" panose="020B0600070205080204" pitchFamily="34" charset="-128"/>
                <a:cs typeface="Arial"/>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Arial"/>
                <a:ea typeface="MS PGothic" panose="020B0600070205080204" pitchFamily="34" charset="-128"/>
                <a:cs typeface="Arial"/>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Arial"/>
                <a:ea typeface="MS PGothic" panose="020B0600070205080204" pitchFamily="34" charset="-128"/>
                <a:cs typeface="Arial"/>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Arial"/>
                <a:ea typeface="MS PGothic" panose="020B0600070205080204" pitchFamily="34" charset="-128"/>
                <a:cs typeface="Arial"/>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2" indent="0">
              <a:lnSpc>
                <a:spcPct val="120000"/>
              </a:lnSpc>
              <a:spcBef>
                <a:spcPts val="0"/>
              </a:spcBef>
              <a:buNone/>
            </a:pPr>
            <a:r>
              <a:rPr lang="en-US" sz="2800" dirty="0" smtClean="0">
                <a:latin typeface="Arial" panose="020B0604020202020204" pitchFamily="34" charset="0"/>
                <a:cs typeface="Arial" panose="020B0604020202020204" pitchFamily="34" charset="0"/>
              </a:rPr>
              <a:t>A city or county may take action against such buildings or structures which “are unfit for human habitation or for commercial, industrial, or business occupancy or use and not in compliance with the applicable state minimum standard codes as adopted by ordinance.”  </a:t>
            </a:r>
          </a:p>
          <a:p>
            <a:pPr marL="0" lvl="2" indent="0">
              <a:lnSpc>
                <a:spcPct val="120000"/>
              </a:lnSpc>
              <a:spcBef>
                <a:spcPts val="0"/>
              </a:spcBef>
              <a:buNone/>
            </a:pPr>
            <a:endParaRPr lang="en-US" sz="1600" b="1" dirty="0">
              <a:solidFill>
                <a:srgbClr val="88283F"/>
              </a:solidFill>
              <a:latin typeface="Arial" panose="020B0604020202020204" pitchFamily="34" charset="0"/>
              <a:cs typeface="Arial" panose="020B0604020202020204" pitchFamily="34" charset="0"/>
            </a:endParaRPr>
          </a:p>
          <a:p>
            <a:pPr marL="0" lvl="2" indent="0">
              <a:spcBef>
                <a:spcPts val="600"/>
              </a:spcBef>
              <a:buNone/>
              <a:defRPr/>
            </a:pPr>
            <a:r>
              <a:rPr lang="en-US" sz="2800" b="1" dirty="0">
                <a:solidFill>
                  <a:srgbClr val="88283F"/>
                </a:solidFill>
                <a:effectLst>
                  <a:outerShdw blurRad="38100" dist="38100" dir="2700000" algn="tl">
                    <a:srgbClr val="000000"/>
                  </a:outerShdw>
                </a:effectLst>
              </a:rPr>
              <a:t>O.C.G.A. § 41-2-7</a:t>
            </a:r>
          </a:p>
        </p:txBody>
      </p:sp>
    </p:spTree>
    <p:extLst>
      <p:ext uri="{BB962C8B-B14F-4D97-AF65-F5344CB8AC3E}">
        <p14:creationId xmlns:p14="http://schemas.microsoft.com/office/powerpoint/2010/main" val="396679368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457200" y="609600"/>
            <a:ext cx="8229600" cy="1143000"/>
          </a:xfrm>
        </p:spPr>
        <p:txBody>
          <a:bodyPr>
            <a:normAutofit/>
          </a:bodyPr>
          <a:lstStyle/>
          <a:p>
            <a:pPr algn="ctr">
              <a:defRPr/>
            </a:pPr>
            <a:r>
              <a:rPr lang="en-US" sz="3600" b="1" dirty="0">
                <a:solidFill>
                  <a:srgbClr val="003296"/>
                </a:solidFill>
                <a:effectLst>
                  <a:outerShdw blurRad="38100" dist="38100" dir="2700000" algn="tl">
                    <a:srgbClr val="000000"/>
                  </a:outerShdw>
                </a:effectLst>
              </a:rPr>
              <a:t>TOOLS FOR ENFORCEMENT</a:t>
            </a:r>
            <a:endParaRPr sz="3600" b="1" dirty="0">
              <a:solidFill>
                <a:srgbClr val="003296"/>
              </a:solidFill>
              <a:effectLst>
                <a:outerShdw blurRad="38100" dist="38100" dir="2700000" algn="tl">
                  <a:srgbClr val="000000"/>
                </a:outerShdw>
              </a:effectLst>
            </a:endParaRPr>
          </a:p>
        </p:txBody>
      </p:sp>
      <p:sp>
        <p:nvSpPr>
          <p:cNvPr id="13315" name="Rectangle 4"/>
          <p:cNvSpPr>
            <a:spLocks noGrp="1" noChangeArrowheads="1"/>
          </p:cNvSpPr>
          <p:nvPr>
            <p:ph idx="1"/>
          </p:nvPr>
        </p:nvSpPr>
        <p:spPr>
          <a:xfrm>
            <a:off x="1905000" y="2286000"/>
            <a:ext cx="5715000" cy="2819400"/>
          </a:xfrm>
        </p:spPr>
        <p:txBody>
          <a:bodyPr>
            <a:noAutofit/>
          </a:bodyPr>
          <a:lstStyle/>
          <a:p>
            <a:pPr marL="396875" lvl="2" indent="-396875">
              <a:spcBef>
                <a:spcPts val="1800"/>
              </a:spcBef>
              <a:buBlip>
                <a:blip r:embed="rId2"/>
              </a:buBlip>
            </a:pPr>
            <a:r>
              <a:rPr lang="en-US" sz="2800" dirty="0">
                <a:latin typeface="Arial" panose="020B0604020202020204" pitchFamily="34" charset="0"/>
                <a:cs typeface="Arial" panose="020B0604020202020204" pitchFamily="34" charset="0"/>
              </a:rPr>
              <a:t>State minimum standard codes</a:t>
            </a:r>
          </a:p>
          <a:p>
            <a:pPr marL="396875" lvl="2" indent="-396875">
              <a:spcBef>
                <a:spcPts val="1800"/>
              </a:spcBef>
              <a:buBlip>
                <a:blip r:embed="rId2"/>
              </a:buBlip>
            </a:pPr>
            <a:r>
              <a:rPr lang="en-US" sz="2800" dirty="0">
                <a:latin typeface="Arial" panose="020B0604020202020204" pitchFamily="34" charset="0"/>
                <a:cs typeface="Arial" panose="020B0604020202020204" pitchFamily="34" charset="0"/>
              </a:rPr>
              <a:t>Useful ordinance provisions</a:t>
            </a:r>
          </a:p>
          <a:p>
            <a:pPr marL="396875" lvl="2" indent="-396875">
              <a:spcBef>
                <a:spcPts val="1800"/>
              </a:spcBef>
              <a:buBlip>
                <a:blip r:embed="rId2"/>
              </a:buBlip>
            </a:pPr>
            <a:r>
              <a:rPr lang="en-US" sz="2800" dirty="0">
                <a:latin typeface="Arial" panose="020B0604020202020204" pitchFamily="34" charset="0"/>
                <a:cs typeface="Arial" panose="020B0604020202020204" pitchFamily="34" charset="0"/>
              </a:rPr>
              <a:t>Public nuisance law</a:t>
            </a:r>
          </a:p>
          <a:p>
            <a:pPr marL="396875" lvl="2" indent="-396875">
              <a:spcBef>
                <a:spcPts val="1800"/>
              </a:spcBef>
              <a:buBlip>
                <a:blip r:embed="rId2"/>
              </a:buBlip>
            </a:pPr>
            <a:r>
              <a:rPr lang="en-US" sz="2800" dirty="0">
                <a:latin typeface="Arial" panose="020B0604020202020204" pitchFamily="34" charset="0"/>
                <a:cs typeface="Arial" panose="020B0604020202020204" pitchFamily="34" charset="0"/>
              </a:rPr>
              <a:t>Unfit Property actions</a:t>
            </a:r>
          </a:p>
        </p:txBody>
      </p:sp>
    </p:spTree>
    <p:extLst>
      <p:ext uri="{BB962C8B-B14F-4D97-AF65-F5344CB8AC3E}">
        <p14:creationId xmlns:p14="http://schemas.microsoft.com/office/powerpoint/2010/main" val="2497670282"/>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title"/>
          </p:nvPr>
        </p:nvSpPr>
        <p:spPr/>
        <p:txBody>
          <a:bodyPr>
            <a:noAutofit/>
          </a:bodyPr>
          <a:lstStyle/>
          <a:p>
            <a:pPr>
              <a:lnSpc>
                <a:spcPct val="120000"/>
              </a:lnSpc>
              <a:defRPr/>
            </a:pPr>
            <a:r>
              <a:rPr lang="en-US" sz="3000" b="1" dirty="0">
                <a:solidFill>
                  <a:srgbClr val="003296"/>
                </a:solidFill>
                <a:effectLst>
                  <a:outerShdw blurRad="38100" dist="38100" dir="2700000" algn="tl">
                    <a:srgbClr val="000000"/>
                  </a:outerShdw>
                </a:effectLst>
              </a:rPr>
              <a:t>Adoption of </a:t>
            </a:r>
            <a:r>
              <a:rPr lang="en-US" sz="3000" b="1" dirty="0" smtClean="0">
                <a:solidFill>
                  <a:srgbClr val="003296"/>
                </a:solidFill>
                <a:effectLst>
                  <a:outerShdw blurRad="38100" dist="38100" dir="2700000" algn="tl">
                    <a:srgbClr val="000000"/>
                  </a:outerShdw>
                </a:effectLst>
              </a:rPr>
              <a:t>Ordinances</a:t>
            </a:r>
            <a:br>
              <a:rPr lang="en-US" sz="3000" b="1" dirty="0" smtClean="0">
                <a:solidFill>
                  <a:srgbClr val="003296"/>
                </a:solidFill>
                <a:effectLst>
                  <a:outerShdw blurRad="38100" dist="38100" dir="2700000" algn="tl">
                    <a:srgbClr val="000000"/>
                  </a:outerShdw>
                </a:effectLst>
              </a:rPr>
            </a:br>
            <a:r>
              <a:rPr lang="en-US" sz="3000" b="1" dirty="0" smtClean="0">
                <a:solidFill>
                  <a:srgbClr val="003296"/>
                </a:solidFill>
                <a:effectLst>
                  <a:outerShdw blurRad="38100" dist="38100" dir="2700000" algn="tl">
                    <a:srgbClr val="000000"/>
                  </a:outerShdw>
                </a:effectLst>
              </a:rPr>
              <a:t>Relating </a:t>
            </a:r>
            <a:r>
              <a:rPr lang="en-US" sz="3000" b="1" dirty="0">
                <a:solidFill>
                  <a:srgbClr val="003296"/>
                </a:solidFill>
                <a:effectLst>
                  <a:outerShdw blurRad="38100" dist="38100" dir="2700000" algn="tl">
                    <a:srgbClr val="000000"/>
                  </a:outerShdw>
                </a:effectLst>
              </a:rPr>
              <a:t>to Unfit Buildings </a:t>
            </a:r>
          </a:p>
        </p:txBody>
      </p:sp>
      <p:sp>
        <p:nvSpPr>
          <p:cNvPr id="5" name="Rectangle 4"/>
          <p:cNvSpPr txBox="1">
            <a:spLocks noChangeArrowheads="1"/>
          </p:cNvSpPr>
          <p:nvPr/>
        </p:nvSpPr>
        <p:spPr bwMode="auto">
          <a:xfrm>
            <a:off x="762000" y="1752600"/>
            <a:ext cx="80772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Arial"/>
                <a:ea typeface="MS PGothic" panose="020B0600070205080204" pitchFamily="34" charset="-128"/>
                <a:cs typeface="Arial"/>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Arial"/>
                <a:ea typeface="MS PGothic" panose="020B0600070205080204" pitchFamily="34" charset="-128"/>
                <a:cs typeface="Arial"/>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Arial"/>
                <a:ea typeface="MS PGothic" panose="020B0600070205080204" pitchFamily="34" charset="-128"/>
                <a:cs typeface="Arial"/>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Arial"/>
                <a:ea typeface="MS PGothic" panose="020B0600070205080204" pitchFamily="34" charset="-128"/>
                <a:cs typeface="Arial"/>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96875" lvl="2" indent="-396875">
              <a:lnSpc>
                <a:spcPct val="110000"/>
              </a:lnSpc>
              <a:spcBef>
                <a:spcPts val="1800"/>
              </a:spcBef>
              <a:spcAft>
                <a:spcPts val="1200"/>
              </a:spcAft>
              <a:buFont typeface="Arial" panose="020B0604020202020204" pitchFamily="34" charset="0"/>
              <a:buBlip>
                <a:blip r:embed="rId2"/>
              </a:buBlip>
              <a:defRPr/>
            </a:pPr>
            <a:r>
              <a:rPr lang="en-US" sz="2800" dirty="0" smtClean="0">
                <a:latin typeface="Arial" panose="020B0604020202020204" pitchFamily="34" charset="0"/>
                <a:cs typeface="Arial" panose="020B0604020202020204" pitchFamily="34" charset="0"/>
              </a:rPr>
              <a:t>Can adopt Unfit Property Ordinance             O.C.G.A. § 41-2-9</a:t>
            </a:r>
          </a:p>
          <a:p>
            <a:pPr marL="396875" lvl="2" indent="-396875">
              <a:lnSpc>
                <a:spcPct val="110000"/>
              </a:lnSpc>
              <a:spcBef>
                <a:spcPts val="1800"/>
              </a:spcBef>
              <a:spcAft>
                <a:spcPts val="1200"/>
              </a:spcAft>
              <a:buFont typeface="Arial" panose="020B0604020202020204" pitchFamily="34" charset="0"/>
              <a:buBlip>
                <a:blip r:embed="rId2"/>
              </a:buBlip>
              <a:defRPr/>
            </a:pPr>
            <a:r>
              <a:rPr lang="en-US" sz="2800" dirty="0" smtClean="0">
                <a:latin typeface="Arial" panose="020B0604020202020204" pitchFamily="34" charset="0"/>
                <a:cs typeface="Arial" panose="020B0604020202020204" pitchFamily="34" charset="0"/>
              </a:rPr>
              <a:t>A public officer must be identified to exercise the powers prescribed by the ordinance</a:t>
            </a:r>
          </a:p>
          <a:p>
            <a:pPr marL="396875" lvl="2" indent="-396875">
              <a:lnSpc>
                <a:spcPct val="110000"/>
              </a:lnSpc>
              <a:spcBef>
                <a:spcPts val="1800"/>
              </a:spcBef>
              <a:spcAft>
                <a:spcPts val="1200"/>
              </a:spcAft>
              <a:buFont typeface="Arial" panose="020B0604020202020204" pitchFamily="34" charset="0"/>
              <a:buBlip>
                <a:blip r:embed="rId2"/>
              </a:buBlip>
              <a:defRPr/>
            </a:pPr>
            <a:r>
              <a:rPr lang="en-US" sz="2800" dirty="0" smtClean="0">
                <a:latin typeface="Arial" panose="020B0604020202020204" pitchFamily="34" charset="0"/>
                <a:cs typeface="Arial" panose="020B0604020202020204" pitchFamily="34" charset="0"/>
              </a:rPr>
              <a:t>Law has detailed notice standards; includes title search</a:t>
            </a:r>
          </a:p>
        </p:txBody>
      </p:sp>
    </p:spTree>
    <p:extLst>
      <p:ext uri="{BB962C8B-B14F-4D97-AF65-F5344CB8AC3E}">
        <p14:creationId xmlns:p14="http://schemas.microsoft.com/office/powerpoint/2010/main" val="3079101669"/>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26670"/>
            <a:ext cx="8382000" cy="851848"/>
          </a:xfrm>
        </p:spPr>
        <p:txBody>
          <a:bodyPr/>
          <a:lstStyle/>
          <a:p>
            <a:pPr>
              <a:lnSpc>
                <a:spcPct val="120000"/>
              </a:lnSpc>
              <a:defRPr/>
            </a:pPr>
            <a:r>
              <a:rPr lang="en-US" sz="3000" b="1" dirty="0">
                <a:solidFill>
                  <a:srgbClr val="003296"/>
                </a:solidFill>
                <a:effectLst>
                  <a:outerShdw blurRad="38100" dist="38100" dir="2700000" algn="tl">
                    <a:srgbClr val="000000"/>
                  </a:outerShdw>
                </a:effectLst>
              </a:rPr>
              <a:t>What is UNFIT FOR USE?</a:t>
            </a:r>
          </a:p>
        </p:txBody>
      </p:sp>
      <p:sp>
        <p:nvSpPr>
          <p:cNvPr id="2" name="Rectangle 1"/>
          <p:cNvSpPr/>
          <p:nvPr/>
        </p:nvSpPr>
        <p:spPr>
          <a:xfrm>
            <a:off x="228600" y="990600"/>
            <a:ext cx="8686800" cy="4708981"/>
          </a:xfrm>
          <a:prstGeom prst="rect">
            <a:avLst/>
          </a:prstGeom>
        </p:spPr>
        <p:txBody>
          <a:bodyPr wrap="square">
            <a:spAutoFit/>
          </a:bodyPr>
          <a:lstStyle/>
          <a:p>
            <a:pPr marL="0" lvl="2" indent="3175" eaLnBrk="1" hangingPunct="1">
              <a:spcBef>
                <a:spcPts val="0"/>
              </a:spcBef>
            </a:pPr>
            <a:r>
              <a:rPr lang="en-US" sz="2600" dirty="0">
                <a:latin typeface="Arial" panose="020B0604020202020204" pitchFamily="34" charset="0"/>
                <a:cs typeface="Arial" panose="020B0604020202020204" pitchFamily="34" charset="0"/>
              </a:rPr>
              <a:t>Determination that building is unfit may rest upon some or all of the following conditions:</a:t>
            </a:r>
          </a:p>
          <a:p>
            <a:pPr marL="468313" lvl="3" indent="-234950" eaLnBrk="1" hangingPunct="1">
              <a:spcBef>
                <a:spcPts val="1200"/>
              </a:spcBef>
              <a:buFontTx/>
              <a:buChar char="–"/>
            </a:pPr>
            <a:r>
              <a:rPr lang="en-US" sz="2600" dirty="0">
                <a:latin typeface="Arial" panose="020B0604020202020204" pitchFamily="34" charset="0"/>
                <a:cs typeface="Arial" panose="020B0604020202020204" pitchFamily="34" charset="0"/>
              </a:rPr>
              <a:t>Defects increasing hazards of fire or accidents</a:t>
            </a:r>
          </a:p>
          <a:p>
            <a:pPr marL="468313" lvl="3" indent="-234950" eaLnBrk="1" hangingPunct="1">
              <a:spcBef>
                <a:spcPts val="600"/>
              </a:spcBef>
              <a:buFontTx/>
              <a:buChar char="–"/>
            </a:pPr>
            <a:r>
              <a:rPr lang="en-US" sz="2600" dirty="0">
                <a:latin typeface="Arial" panose="020B0604020202020204" pitchFamily="34" charset="0"/>
                <a:cs typeface="Arial" panose="020B0604020202020204" pitchFamily="34" charset="0"/>
              </a:rPr>
              <a:t>Lack of adequate ventilation and light or sanitary facilities</a:t>
            </a:r>
          </a:p>
          <a:p>
            <a:pPr marL="468313" lvl="3" indent="-234950" eaLnBrk="1" hangingPunct="1">
              <a:spcBef>
                <a:spcPts val="600"/>
              </a:spcBef>
              <a:buFontTx/>
              <a:buChar char="–"/>
            </a:pPr>
            <a:r>
              <a:rPr lang="en-US" sz="2600" dirty="0">
                <a:latin typeface="Arial" panose="020B0604020202020204" pitchFamily="34" charset="0"/>
                <a:cs typeface="Arial" panose="020B0604020202020204" pitchFamily="34" charset="0"/>
              </a:rPr>
              <a:t>Dilapidation</a:t>
            </a:r>
          </a:p>
          <a:p>
            <a:pPr marL="468313" lvl="3" indent="-234950" eaLnBrk="1" hangingPunct="1">
              <a:spcBef>
                <a:spcPts val="600"/>
              </a:spcBef>
              <a:buFontTx/>
              <a:buChar char="–"/>
            </a:pPr>
            <a:r>
              <a:rPr lang="en-US" sz="2600" dirty="0">
                <a:latin typeface="Arial" panose="020B0604020202020204" pitchFamily="34" charset="0"/>
                <a:cs typeface="Arial" panose="020B0604020202020204" pitchFamily="34" charset="0"/>
              </a:rPr>
              <a:t>Disrepair</a:t>
            </a:r>
          </a:p>
          <a:p>
            <a:pPr marL="468313" lvl="3" indent="-234950" eaLnBrk="1" hangingPunct="1">
              <a:spcBef>
                <a:spcPts val="600"/>
              </a:spcBef>
              <a:buFontTx/>
              <a:buChar char="–"/>
            </a:pPr>
            <a:r>
              <a:rPr lang="en-US" sz="2600" dirty="0">
                <a:latin typeface="Arial" panose="020B0604020202020204" pitchFamily="34" charset="0"/>
                <a:cs typeface="Arial" panose="020B0604020202020204" pitchFamily="34" charset="0"/>
              </a:rPr>
              <a:t>Structural defects</a:t>
            </a:r>
          </a:p>
          <a:p>
            <a:pPr marL="468313" lvl="3" indent="-234950" eaLnBrk="1" hangingPunct="1">
              <a:spcBef>
                <a:spcPts val="600"/>
              </a:spcBef>
              <a:buFontTx/>
              <a:buChar char="–"/>
            </a:pPr>
            <a:r>
              <a:rPr lang="en-US" sz="2600" dirty="0">
                <a:latin typeface="Arial" panose="020B0604020202020204" pitchFamily="34" charset="0"/>
                <a:cs typeface="Arial" panose="020B0604020202020204" pitchFamily="34" charset="0"/>
              </a:rPr>
              <a:t>Uncleanliness	</a:t>
            </a:r>
          </a:p>
          <a:p>
            <a:pPr marL="468313" lvl="3" indent="-234950" eaLnBrk="1" hangingPunct="1">
              <a:spcBef>
                <a:spcPts val="600"/>
              </a:spcBef>
            </a:pPr>
            <a:r>
              <a:rPr lang="en-US" sz="2600" b="1" dirty="0">
                <a:solidFill>
                  <a:srgbClr val="88283F"/>
                </a:solidFill>
                <a:effectLst>
                  <a:outerShdw blurRad="38100" dist="38100" dir="2700000" algn="tl">
                    <a:srgbClr val="000000"/>
                  </a:outerShdw>
                </a:effectLst>
                <a:latin typeface="Arial"/>
                <a:ea typeface="MS PGothic" panose="020B0600070205080204" pitchFamily="34" charset="-128"/>
                <a:cs typeface="Arial"/>
              </a:rPr>
              <a:t>O.C.G.A. § 41-2-10</a:t>
            </a:r>
          </a:p>
        </p:txBody>
      </p:sp>
    </p:spTree>
    <p:extLst>
      <p:ext uri="{BB962C8B-B14F-4D97-AF65-F5344CB8AC3E}">
        <p14:creationId xmlns:p14="http://schemas.microsoft.com/office/powerpoint/2010/main" val="3816534868"/>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title"/>
          </p:nvPr>
        </p:nvSpPr>
        <p:spPr/>
        <p:txBody>
          <a:bodyPr>
            <a:noAutofit/>
          </a:bodyPr>
          <a:lstStyle/>
          <a:p>
            <a:pPr>
              <a:lnSpc>
                <a:spcPct val="120000"/>
              </a:lnSpc>
              <a:defRPr/>
            </a:pPr>
            <a:r>
              <a:rPr lang="en-US" sz="3000" b="1" dirty="0">
                <a:solidFill>
                  <a:srgbClr val="003296"/>
                </a:solidFill>
                <a:effectLst>
                  <a:outerShdw blurRad="38100" dist="38100" dir="2700000" algn="tl">
                    <a:srgbClr val="000000"/>
                  </a:outerShdw>
                </a:effectLst>
              </a:rPr>
              <a:t>Steps to Unfit Property Enforcement</a:t>
            </a:r>
          </a:p>
        </p:txBody>
      </p:sp>
      <p:sp>
        <p:nvSpPr>
          <p:cNvPr id="4" name="Rectangle 4"/>
          <p:cNvSpPr>
            <a:spLocks noGrp="1" noChangeArrowheads="1"/>
          </p:cNvSpPr>
          <p:nvPr>
            <p:ph idx="1"/>
          </p:nvPr>
        </p:nvSpPr>
        <p:spPr>
          <a:xfrm>
            <a:off x="571500" y="1600200"/>
            <a:ext cx="8001000" cy="3962400"/>
          </a:xfrm>
        </p:spPr>
        <p:txBody>
          <a:bodyPr/>
          <a:lstStyle/>
          <a:p>
            <a:pPr marL="396875" lvl="2" indent="-396875">
              <a:lnSpc>
                <a:spcPct val="100000"/>
              </a:lnSpc>
              <a:spcBef>
                <a:spcPts val="1800"/>
              </a:spcBef>
              <a:spcAft>
                <a:spcPts val="1200"/>
              </a:spcAft>
              <a:buBlip>
                <a:blip r:embed="rId2"/>
              </a:buBlip>
              <a:defRPr/>
            </a:pPr>
            <a:r>
              <a:rPr lang="en-US" sz="2800" dirty="0" smtClean="0">
                <a:latin typeface="Arial" panose="020B0604020202020204" pitchFamily="34" charset="0"/>
                <a:cs typeface="Arial" panose="020B0604020202020204" pitchFamily="34" charset="0"/>
              </a:rPr>
              <a:t>File Complaint</a:t>
            </a:r>
          </a:p>
          <a:p>
            <a:pPr marL="396875" lvl="2" indent="-396875">
              <a:lnSpc>
                <a:spcPct val="100000"/>
              </a:lnSpc>
              <a:spcBef>
                <a:spcPts val="1800"/>
              </a:spcBef>
              <a:spcAft>
                <a:spcPts val="1200"/>
              </a:spcAft>
              <a:buBlip>
                <a:blip r:embed="rId2"/>
              </a:buBlip>
              <a:defRPr/>
            </a:pPr>
            <a:r>
              <a:rPr lang="en-US" sz="2800" dirty="0" smtClean="0">
                <a:latin typeface="Arial" panose="020B0604020202020204" pitchFamily="34" charset="0"/>
                <a:cs typeface="Arial" panose="020B0604020202020204" pitchFamily="34" charset="0"/>
              </a:rPr>
              <a:t>Notice and hearing</a:t>
            </a:r>
          </a:p>
          <a:p>
            <a:pPr marL="396875" lvl="2" indent="-396875">
              <a:lnSpc>
                <a:spcPct val="100000"/>
              </a:lnSpc>
              <a:spcBef>
                <a:spcPts val="1800"/>
              </a:spcBef>
              <a:spcAft>
                <a:spcPts val="1200"/>
              </a:spcAft>
              <a:buBlip>
                <a:blip r:embed="rId2"/>
              </a:buBlip>
              <a:defRPr/>
            </a:pPr>
            <a:r>
              <a:rPr lang="en-US" sz="2800" dirty="0" smtClean="0">
                <a:latin typeface="Arial" panose="020B0604020202020204" pitchFamily="34" charset="0"/>
                <a:cs typeface="Arial" panose="020B0604020202020204" pitchFamily="34" charset="0"/>
              </a:rPr>
              <a:t>Order to repair or demolish, or authorize local government to do so; costs of demolition cast as lien against property.  </a:t>
            </a:r>
          </a:p>
          <a:p>
            <a:pPr marL="468313" lvl="3" indent="-234950">
              <a:lnSpc>
                <a:spcPct val="100000"/>
              </a:lnSpc>
              <a:spcBef>
                <a:spcPts val="1800"/>
              </a:spcBef>
              <a:buNone/>
              <a:defRPr/>
            </a:pPr>
            <a:r>
              <a:rPr lang="en-US" sz="2800" b="1" dirty="0">
                <a:solidFill>
                  <a:srgbClr val="88283F"/>
                </a:solidFill>
                <a:effectLst>
                  <a:outerShdw blurRad="38100" dist="38100" dir="2700000" algn="tl">
                    <a:srgbClr val="000000"/>
                  </a:outerShdw>
                </a:effectLst>
              </a:rPr>
              <a:t>O.C.G.A. § 41-2-9</a:t>
            </a:r>
          </a:p>
          <a:p>
            <a:pPr marL="911225" lvl="2" indent="-682625" algn="l" eaLnBrk="1" hangingPunct="1">
              <a:buFontTx/>
              <a:buChar char="•"/>
            </a:pPr>
            <a:endParaRPr lang="en-US" dirty="0" smtClean="0">
              <a:solidFill>
                <a:schemeClr val="bg1"/>
              </a:solidFill>
              <a:latin typeface="Tahoma" pitchFamily="34" charset="0"/>
            </a:endParaRPr>
          </a:p>
        </p:txBody>
      </p:sp>
    </p:spTree>
    <p:extLst>
      <p:ext uri="{BB962C8B-B14F-4D97-AF65-F5344CB8AC3E}">
        <p14:creationId xmlns:p14="http://schemas.microsoft.com/office/powerpoint/2010/main" val="2456017111"/>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alpha val="5098"/>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lstStyle/>
          <a:p>
            <a:pPr>
              <a:lnSpc>
                <a:spcPct val="120000"/>
              </a:lnSpc>
              <a:defRPr/>
            </a:pPr>
            <a:r>
              <a:rPr lang="en-US" sz="3000" b="1" dirty="0">
                <a:solidFill>
                  <a:srgbClr val="003296"/>
                </a:solidFill>
                <a:effectLst>
                  <a:outerShdw blurRad="38100" dist="38100" dir="2700000" algn="tl">
                    <a:srgbClr val="000000"/>
                  </a:outerShdw>
                </a:effectLst>
              </a:rPr>
              <a:t>Foreclosure and </a:t>
            </a:r>
            <a:br>
              <a:rPr lang="en-US" sz="3000" b="1" dirty="0">
                <a:solidFill>
                  <a:srgbClr val="003296"/>
                </a:solidFill>
                <a:effectLst>
                  <a:outerShdw blurRad="38100" dist="38100" dir="2700000" algn="tl">
                    <a:srgbClr val="000000"/>
                  </a:outerShdw>
                </a:effectLst>
              </a:rPr>
            </a:br>
            <a:r>
              <a:rPr lang="en-US" sz="3000" b="1" dirty="0">
                <a:solidFill>
                  <a:srgbClr val="003296"/>
                </a:solidFill>
                <a:effectLst>
                  <a:outerShdw blurRad="38100" dist="38100" dir="2700000" algn="tl">
                    <a:srgbClr val="000000"/>
                  </a:outerShdw>
                </a:effectLst>
              </a:rPr>
              <a:t>Vacant Property Registry</a:t>
            </a:r>
          </a:p>
        </p:txBody>
      </p:sp>
      <p:sp>
        <p:nvSpPr>
          <p:cNvPr id="4" name="Rectangle 3"/>
          <p:cNvSpPr/>
          <p:nvPr/>
        </p:nvSpPr>
        <p:spPr>
          <a:xfrm>
            <a:off x="533400" y="2057400"/>
            <a:ext cx="8077200" cy="3188565"/>
          </a:xfrm>
          <a:prstGeom prst="rect">
            <a:avLst/>
          </a:prstGeom>
        </p:spPr>
        <p:txBody>
          <a:bodyPr wrap="square">
            <a:spAutoFit/>
          </a:bodyPr>
          <a:lstStyle/>
          <a:p>
            <a:pPr marL="11113" lvl="3" indent="-11113" defTabSz="457200" eaLnBrk="1" hangingPunct="1">
              <a:spcBef>
                <a:spcPts val="1800"/>
              </a:spcBef>
              <a:spcAft>
                <a:spcPts val="1200"/>
              </a:spcAft>
              <a:defRPr/>
            </a:pPr>
            <a:r>
              <a:rPr lang="en-US" sz="2800" b="1" dirty="0">
                <a:solidFill>
                  <a:srgbClr val="88283F"/>
                </a:solidFill>
                <a:effectLst>
                  <a:outerShdw blurRad="38100" dist="38100" dir="2700000" algn="tl">
                    <a:srgbClr val="000000"/>
                  </a:outerShdw>
                </a:effectLst>
                <a:latin typeface="Arial"/>
                <a:ea typeface="MS PGothic" panose="020B0600070205080204" pitchFamily="34" charset="-128"/>
                <a:cs typeface="Arial"/>
              </a:rPr>
              <a:t>O.C.G.A. § 44-14-14</a:t>
            </a:r>
          </a:p>
          <a:p>
            <a:pPr marL="396875" indent="-396875" defTabSz="914363" eaLnBrk="1" hangingPunct="1">
              <a:lnSpc>
                <a:spcPct val="110000"/>
              </a:lnSpc>
              <a:spcBef>
                <a:spcPts val="1800"/>
              </a:spcBef>
              <a:spcAft>
                <a:spcPts val="1200"/>
              </a:spcAft>
              <a:buBlip>
                <a:blip r:embed="rId3"/>
              </a:buBlip>
            </a:pPr>
            <a:r>
              <a:rPr lang="en-US" sz="2800" dirty="0" smtClean="0">
                <a:latin typeface="Arial" panose="020B0604020202020204" pitchFamily="34" charset="0"/>
                <a:cs typeface="Arial" panose="020B0604020202020204" pitchFamily="34" charset="0"/>
              </a:rPr>
              <a:t>Allows local governments to adopt a limited and uniform registration requirement for vacant property.</a:t>
            </a:r>
          </a:p>
          <a:p>
            <a:pPr marL="396875" indent="-396875" defTabSz="914363" eaLnBrk="1" hangingPunct="1">
              <a:lnSpc>
                <a:spcPct val="110000"/>
              </a:lnSpc>
              <a:spcBef>
                <a:spcPts val="1800"/>
              </a:spcBef>
              <a:spcAft>
                <a:spcPts val="1200"/>
              </a:spcAft>
              <a:buBlip>
                <a:blip r:embed="rId3"/>
              </a:buBlip>
            </a:pPr>
            <a:r>
              <a:rPr lang="en-US" sz="2800" dirty="0" smtClean="0">
                <a:latin typeface="Arial" panose="020B0604020202020204" pitchFamily="34" charset="0"/>
                <a:cs typeface="Arial" panose="020B0604020202020204" pitchFamily="34" charset="0"/>
              </a:rPr>
              <a:t>Preempts other local registration requirements.</a:t>
            </a:r>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28600"/>
            <a:ext cx="8229600" cy="668674"/>
          </a:xfrm>
        </p:spPr>
        <p:txBody>
          <a:bodyPr>
            <a:noAutofit/>
          </a:bodyPr>
          <a:lstStyle/>
          <a:p>
            <a:pPr marL="54864" indent="0">
              <a:lnSpc>
                <a:spcPct val="120000"/>
              </a:lnSpc>
              <a:defRPr/>
            </a:pPr>
            <a:r>
              <a:rPr lang="en-US" sz="3000" b="1" dirty="0">
                <a:solidFill>
                  <a:srgbClr val="003296"/>
                </a:solidFill>
                <a:effectLst>
                  <a:outerShdw blurRad="38100" dist="38100" dir="2700000" algn="tl">
                    <a:srgbClr val="000000"/>
                  </a:outerShdw>
                </a:effectLst>
              </a:rPr>
              <a:t>Vacant Real Property Defined</a:t>
            </a:r>
          </a:p>
        </p:txBody>
      </p:sp>
      <p:sp>
        <p:nvSpPr>
          <p:cNvPr id="2" name="Rectangle 1"/>
          <p:cNvSpPr/>
          <p:nvPr/>
        </p:nvSpPr>
        <p:spPr>
          <a:xfrm>
            <a:off x="385936" y="1204585"/>
            <a:ext cx="8300864" cy="4385816"/>
          </a:xfrm>
          <a:prstGeom prst="rect">
            <a:avLst/>
          </a:prstGeom>
        </p:spPr>
        <p:txBody>
          <a:bodyPr wrap="square">
            <a:spAutoFit/>
          </a:bodyPr>
          <a:lstStyle/>
          <a:p>
            <a:pPr marL="457200" indent="-457200" defTabSz="457200">
              <a:spcBef>
                <a:spcPts val="1800"/>
              </a:spcBef>
              <a:buBlip>
                <a:blip r:embed="rId2"/>
              </a:buBlip>
              <a:defRPr/>
            </a:pPr>
            <a:r>
              <a:rPr lang="en-US" sz="2600" dirty="0">
                <a:latin typeface="Arial" panose="020B0604020202020204" pitchFamily="34" charset="0"/>
                <a:cs typeface="Arial" panose="020B0604020202020204" pitchFamily="34" charset="0"/>
              </a:rPr>
              <a:t>Real property that is intended for habitation, but has not been inhabited for 60 days, has no evidence of utility usage, and is not actively being marketed for sale or rent, </a:t>
            </a:r>
            <a:r>
              <a:rPr lang="en-US" sz="2600" dirty="0" smtClean="0">
                <a:latin typeface="Arial" panose="020B0604020202020204" pitchFamily="34" charset="0"/>
                <a:cs typeface="Arial" panose="020B0604020202020204" pitchFamily="34" charset="0"/>
              </a:rPr>
              <a:t>or</a:t>
            </a:r>
          </a:p>
          <a:p>
            <a:pPr marL="457200" indent="-457200" defTabSz="457200">
              <a:spcBef>
                <a:spcPts val="1800"/>
              </a:spcBef>
              <a:buBlip>
                <a:blip r:embed="rId2"/>
              </a:buBlip>
              <a:defRPr/>
            </a:pPr>
            <a:r>
              <a:rPr lang="en-US" sz="2600" dirty="0">
                <a:latin typeface="Arial" panose="020B0604020202020204" pitchFamily="34" charset="0"/>
                <a:cs typeface="Arial" panose="020B0604020202020204" pitchFamily="34" charset="0"/>
              </a:rPr>
              <a:t>Partially constructed without a valid building permit, </a:t>
            </a:r>
            <a:r>
              <a:rPr lang="en-US" sz="2600" dirty="0" smtClean="0">
                <a:latin typeface="Arial" panose="020B0604020202020204" pitchFamily="34" charset="0"/>
                <a:cs typeface="Arial" panose="020B0604020202020204" pitchFamily="34" charset="0"/>
              </a:rPr>
              <a:t>or</a:t>
            </a:r>
          </a:p>
          <a:p>
            <a:pPr marL="457200" indent="-457200" defTabSz="457200">
              <a:spcBef>
                <a:spcPts val="1800"/>
              </a:spcBef>
              <a:buBlip>
                <a:blip r:embed="rId2"/>
              </a:buBlip>
              <a:defRPr/>
            </a:pPr>
            <a:r>
              <a:rPr lang="en-US" sz="2600" dirty="0">
                <a:latin typeface="Arial" panose="020B0604020202020204" pitchFamily="34" charset="0"/>
                <a:cs typeface="Arial" panose="020B0604020202020204" pitchFamily="34" charset="0"/>
              </a:rPr>
              <a:t>Is held as a result of foreclosure</a:t>
            </a:r>
            <a:r>
              <a:rPr lang="en-US" sz="2600" dirty="0" smtClean="0">
                <a:latin typeface="Arial" panose="020B0604020202020204" pitchFamily="34" charset="0"/>
                <a:cs typeface="Arial" panose="020B0604020202020204" pitchFamily="34" charset="0"/>
              </a:rPr>
              <a:t>.</a:t>
            </a:r>
          </a:p>
          <a:p>
            <a:pPr marL="457200" indent="-457200" defTabSz="457200">
              <a:spcBef>
                <a:spcPts val="1800"/>
              </a:spcBef>
              <a:buBlip>
                <a:blip r:embed="rId2"/>
              </a:buBlip>
              <a:defRPr/>
            </a:pPr>
            <a:r>
              <a:rPr lang="en-US" sz="2600" dirty="0">
                <a:latin typeface="Arial" panose="020B0604020202020204" pitchFamily="34" charset="0"/>
                <a:cs typeface="Arial" panose="020B0604020202020204" pitchFamily="34" charset="0"/>
              </a:rPr>
              <a:t>Excludes multi-family structures where any one unit is being inhabited</a:t>
            </a:r>
            <a:r>
              <a:rPr lang="en-US" sz="2600" dirty="0" smtClean="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381000"/>
            <a:ext cx="8229600" cy="623248"/>
          </a:xfrm>
        </p:spPr>
        <p:txBody>
          <a:bodyPr/>
          <a:lstStyle/>
          <a:p>
            <a:pPr marL="54864">
              <a:lnSpc>
                <a:spcPct val="120000"/>
              </a:lnSpc>
              <a:defRPr/>
            </a:pPr>
            <a:r>
              <a:rPr lang="en-US" sz="3000" b="1" dirty="0">
                <a:solidFill>
                  <a:srgbClr val="003296"/>
                </a:solidFill>
                <a:effectLst>
                  <a:outerShdw blurRad="38100" dist="38100" dir="2700000" algn="tl">
                    <a:srgbClr val="000000"/>
                  </a:outerShdw>
                </a:effectLst>
              </a:rPr>
              <a:t>Foreclosure Registration</a:t>
            </a:r>
          </a:p>
        </p:txBody>
      </p:sp>
      <p:sp>
        <p:nvSpPr>
          <p:cNvPr id="38915" name="Content Placeholder 2"/>
          <p:cNvSpPr>
            <a:spLocks noGrp="1"/>
          </p:cNvSpPr>
          <p:nvPr>
            <p:ph idx="1"/>
          </p:nvPr>
        </p:nvSpPr>
        <p:spPr>
          <a:xfrm>
            <a:off x="609600" y="1412874"/>
            <a:ext cx="8382000" cy="5164491"/>
          </a:xfrm>
        </p:spPr>
        <p:txBody>
          <a:bodyPr/>
          <a:lstStyle/>
          <a:p>
            <a:pPr>
              <a:buFontTx/>
              <a:buNone/>
            </a:pPr>
            <a:endParaRPr lang="en-US" sz="2800" dirty="0" smtClean="0"/>
          </a:p>
          <a:p>
            <a:pPr>
              <a:buFontTx/>
              <a:buNone/>
            </a:pPr>
            <a:endParaRPr lang="en-US" sz="2800" dirty="0" smtClean="0"/>
          </a:p>
        </p:txBody>
      </p:sp>
      <p:sp>
        <p:nvSpPr>
          <p:cNvPr id="2" name="Rectangle 1"/>
          <p:cNvSpPr/>
          <p:nvPr/>
        </p:nvSpPr>
        <p:spPr>
          <a:xfrm>
            <a:off x="609599" y="1295400"/>
            <a:ext cx="7848601" cy="4878259"/>
          </a:xfrm>
          <a:prstGeom prst="rect">
            <a:avLst/>
          </a:prstGeom>
        </p:spPr>
        <p:txBody>
          <a:bodyPr wrap="square">
            <a:spAutoFit/>
          </a:bodyPr>
          <a:lstStyle/>
          <a:p>
            <a:pPr marL="396875" lvl="2" indent="-396875">
              <a:lnSpc>
                <a:spcPct val="100000"/>
              </a:lnSpc>
              <a:spcBef>
                <a:spcPts val="1800"/>
              </a:spcBef>
              <a:spcAft>
                <a:spcPts val="1200"/>
              </a:spcAft>
              <a:buBlip>
                <a:blip r:embed="rId2"/>
              </a:buBlip>
              <a:defRPr/>
            </a:pPr>
            <a:r>
              <a:rPr lang="en-US" sz="2600" dirty="0" smtClean="0">
                <a:latin typeface="Arial" panose="020B0604020202020204" pitchFamily="34" charset="0"/>
                <a:cs typeface="Arial" panose="020B0604020202020204" pitchFamily="34" charset="0"/>
              </a:rPr>
              <a:t>Grantee </a:t>
            </a:r>
            <a:r>
              <a:rPr lang="en-US" sz="2600" dirty="0">
                <a:latin typeface="Arial" panose="020B0604020202020204" pitchFamily="34" charset="0"/>
                <a:cs typeface="Arial" panose="020B0604020202020204" pitchFamily="34" charset="0"/>
              </a:rPr>
              <a:t>of the foreclosure deed or deed in lieu of foreclosure and next subsequent transferee must give local government the following information:</a:t>
            </a:r>
          </a:p>
          <a:p>
            <a:pPr>
              <a:lnSpc>
                <a:spcPct val="100000"/>
              </a:lnSpc>
              <a:spcBef>
                <a:spcPts val="1200"/>
              </a:spcBef>
              <a:buFontTx/>
              <a:buNone/>
              <a:tabLst>
                <a:tab pos="400050" algn="l"/>
              </a:tabLst>
            </a:pPr>
            <a:r>
              <a:rPr lang="en-US" sz="2600" dirty="0">
                <a:latin typeface="Arial" panose="020B0604020202020204" pitchFamily="34" charset="0"/>
                <a:cs typeface="Arial" panose="020B0604020202020204" pitchFamily="34" charset="0"/>
              </a:rPr>
              <a:t>	</a:t>
            </a:r>
            <a:r>
              <a:rPr lang="en-US" sz="2600" dirty="0" smtClean="0">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rPr>
              <a:t>owner’s name, address, phone, fax, e-mail</a:t>
            </a:r>
          </a:p>
          <a:p>
            <a:pPr>
              <a:lnSpc>
                <a:spcPct val="100000"/>
              </a:lnSpc>
              <a:spcBef>
                <a:spcPts val="1200"/>
              </a:spcBef>
              <a:buFontTx/>
              <a:buNone/>
              <a:tabLst>
                <a:tab pos="400050" algn="l"/>
              </a:tabLst>
            </a:pPr>
            <a:r>
              <a:rPr lang="en-US" sz="2600" dirty="0">
                <a:latin typeface="Arial" panose="020B0604020202020204" pitchFamily="34" charset="0"/>
                <a:cs typeface="Arial" panose="020B0604020202020204" pitchFamily="34" charset="0"/>
              </a:rPr>
              <a:t>	- agent’s name, address, phone, fax, e-mail</a:t>
            </a:r>
          </a:p>
          <a:p>
            <a:pPr>
              <a:lnSpc>
                <a:spcPct val="100000"/>
              </a:lnSpc>
              <a:spcBef>
                <a:spcPts val="1200"/>
              </a:spcBef>
              <a:buFontTx/>
              <a:buNone/>
              <a:tabLst>
                <a:tab pos="400050" algn="l"/>
              </a:tabLst>
            </a:pPr>
            <a:r>
              <a:rPr lang="en-US" sz="2600" dirty="0">
                <a:latin typeface="Arial" panose="020B0604020202020204" pitchFamily="34" charset="0"/>
                <a:cs typeface="Arial" panose="020B0604020202020204" pitchFamily="34" charset="0"/>
              </a:rPr>
              <a:t>	- vacant property’s address</a:t>
            </a:r>
          </a:p>
          <a:p>
            <a:pPr>
              <a:lnSpc>
                <a:spcPct val="100000"/>
              </a:lnSpc>
              <a:spcBef>
                <a:spcPts val="1200"/>
              </a:spcBef>
              <a:buFontTx/>
              <a:buNone/>
              <a:tabLst>
                <a:tab pos="400050" algn="l"/>
              </a:tabLst>
            </a:pPr>
            <a:r>
              <a:rPr lang="en-US" sz="2600" dirty="0">
                <a:latin typeface="Arial" panose="020B0604020202020204" pitchFamily="34" charset="0"/>
                <a:cs typeface="Arial" panose="020B0604020202020204" pitchFamily="34" charset="0"/>
              </a:rPr>
              <a:t>	- transfer date</a:t>
            </a:r>
          </a:p>
          <a:p>
            <a:pPr>
              <a:lnSpc>
                <a:spcPct val="100000"/>
              </a:lnSpc>
              <a:spcBef>
                <a:spcPts val="1200"/>
              </a:spcBef>
              <a:buFontTx/>
              <a:buNone/>
              <a:tabLst>
                <a:tab pos="400050" algn="l"/>
              </a:tabLst>
            </a:pPr>
            <a:r>
              <a:rPr lang="en-US" sz="2600" dirty="0">
                <a:latin typeface="Arial" panose="020B0604020202020204" pitchFamily="34" charset="0"/>
                <a:cs typeface="Arial" panose="020B0604020202020204" pitchFamily="34" charset="0"/>
              </a:rPr>
              <a:t>	- recording info (deed book and page number)</a:t>
            </a:r>
          </a:p>
          <a:p>
            <a:pPr marL="396875" lvl="2" indent="-396875">
              <a:lnSpc>
                <a:spcPct val="100000"/>
              </a:lnSpc>
              <a:spcBef>
                <a:spcPts val="1800"/>
              </a:spcBef>
              <a:spcAft>
                <a:spcPts val="1200"/>
              </a:spcAft>
              <a:buBlip>
                <a:blip r:embed="rId2"/>
              </a:buBlip>
              <a:defRPr/>
            </a:pPr>
            <a:endParaRPr lang="en-US" sz="2800" dirty="0">
              <a:latin typeface="Arial" panose="020B0604020202020204" pitchFamily="34" charset="0"/>
              <a:cs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45770" y="381000"/>
            <a:ext cx="8229600" cy="762000"/>
          </a:xfrm>
        </p:spPr>
        <p:txBody>
          <a:bodyPr/>
          <a:lstStyle/>
          <a:p>
            <a:pPr marL="54864" indent="0">
              <a:lnSpc>
                <a:spcPct val="120000"/>
              </a:lnSpc>
              <a:defRPr/>
            </a:pPr>
            <a:r>
              <a:rPr lang="en-US" sz="3000" b="1" dirty="0">
                <a:solidFill>
                  <a:srgbClr val="003296"/>
                </a:solidFill>
                <a:effectLst>
                  <a:outerShdw blurRad="38100" dist="38100" dir="2700000" algn="tl">
                    <a:srgbClr val="000000"/>
                  </a:outerShdw>
                </a:effectLst>
              </a:rPr>
              <a:t>Foreclosure Registration, cont’d</a:t>
            </a:r>
          </a:p>
        </p:txBody>
      </p:sp>
      <p:sp>
        <p:nvSpPr>
          <p:cNvPr id="39939" name="Content Placeholder 2"/>
          <p:cNvSpPr>
            <a:spLocks noGrp="1"/>
          </p:cNvSpPr>
          <p:nvPr>
            <p:ph idx="1"/>
          </p:nvPr>
        </p:nvSpPr>
        <p:spPr>
          <a:xfrm>
            <a:off x="609600" y="1447800"/>
            <a:ext cx="8077200" cy="4191000"/>
          </a:xfrm>
        </p:spPr>
        <p:txBody>
          <a:bodyPr/>
          <a:lstStyle/>
          <a:p>
            <a:pPr>
              <a:lnSpc>
                <a:spcPct val="100000"/>
              </a:lnSpc>
              <a:spcBef>
                <a:spcPts val="1800"/>
              </a:spcBef>
            </a:pPr>
            <a:endParaRPr lang="en-US" sz="2600" dirty="0" smtClean="0">
              <a:latin typeface="Arial" panose="020B0604020202020204" pitchFamily="34" charset="0"/>
              <a:cs typeface="Arial" panose="020B0604020202020204" pitchFamily="34" charset="0"/>
            </a:endParaRPr>
          </a:p>
          <a:p>
            <a:pPr>
              <a:lnSpc>
                <a:spcPct val="100000"/>
              </a:lnSpc>
              <a:spcBef>
                <a:spcPts val="1800"/>
              </a:spcBef>
            </a:pPr>
            <a:endParaRPr lang="en-US" sz="2600" dirty="0" smtClean="0">
              <a:latin typeface="Arial" panose="020B0604020202020204" pitchFamily="34" charset="0"/>
              <a:cs typeface="Arial" panose="020B0604020202020204" pitchFamily="34" charset="0"/>
            </a:endParaRPr>
          </a:p>
        </p:txBody>
      </p:sp>
      <p:sp>
        <p:nvSpPr>
          <p:cNvPr id="3" name="Rectangle 2"/>
          <p:cNvSpPr/>
          <p:nvPr/>
        </p:nvSpPr>
        <p:spPr>
          <a:xfrm>
            <a:off x="712470" y="1295400"/>
            <a:ext cx="7821930" cy="4385816"/>
          </a:xfrm>
          <a:prstGeom prst="rect">
            <a:avLst/>
          </a:prstGeom>
        </p:spPr>
        <p:txBody>
          <a:bodyPr wrap="square">
            <a:spAutoFit/>
          </a:bodyPr>
          <a:lstStyle/>
          <a:p>
            <a:pPr marL="396875" lvl="2" indent="-396875">
              <a:spcBef>
                <a:spcPts val="600"/>
              </a:spcBef>
              <a:spcAft>
                <a:spcPts val="1200"/>
              </a:spcAft>
              <a:buBlip>
                <a:blip r:embed="rId2"/>
              </a:buBlip>
              <a:defRPr/>
            </a:pPr>
            <a:r>
              <a:rPr lang="en-US" sz="2600" dirty="0" smtClean="0">
                <a:latin typeface="Arial" panose="020B0604020202020204" pitchFamily="34" charset="0"/>
                <a:cs typeface="Arial" panose="020B0604020202020204" pitchFamily="34" charset="0"/>
              </a:rPr>
              <a:t>Owner </a:t>
            </a:r>
            <a:r>
              <a:rPr lang="en-US" sz="2600" dirty="0">
                <a:latin typeface="Arial" panose="020B0604020202020204" pitchFamily="34" charset="0"/>
                <a:cs typeface="Arial" panose="020B0604020202020204" pitchFamily="34" charset="0"/>
              </a:rPr>
              <a:t>has at least 90 days to file</a:t>
            </a:r>
            <a:r>
              <a:rPr lang="en-US" sz="2600" dirty="0" smtClean="0">
                <a:latin typeface="Arial" panose="020B0604020202020204" pitchFamily="34" charset="0"/>
                <a:cs typeface="Arial" panose="020B0604020202020204" pitchFamily="34" charset="0"/>
              </a:rPr>
              <a:t>.</a:t>
            </a:r>
          </a:p>
          <a:p>
            <a:pPr marL="396875" lvl="2" indent="-396875">
              <a:spcBef>
                <a:spcPts val="600"/>
              </a:spcBef>
              <a:spcAft>
                <a:spcPts val="1200"/>
              </a:spcAft>
              <a:buBlip>
                <a:blip r:embed="rId2"/>
              </a:buBlip>
              <a:defRPr/>
            </a:pPr>
            <a:r>
              <a:rPr lang="en-US" sz="2600" dirty="0">
                <a:latin typeface="Arial" panose="020B0604020202020204" pitchFamily="34" charset="0"/>
                <a:cs typeface="Arial" panose="020B0604020202020204" pitchFamily="34" charset="0"/>
              </a:rPr>
              <a:t>If they file the deed with the Clerk of the Superior Court within 60 days, it contains all the required information, and they notify the County and provide the recorded deed and information, then no fee.</a:t>
            </a:r>
          </a:p>
          <a:p>
            <a:pPr marL="396875" lvl="2" indent="-396875">
              <a:spcBef>
                <a:spcPts val="600"/>
              </a:spcBef>
              <a:spcAft>
                <a:spcPts val="1200"/>
              </a:spcAft>
              <a:buBlip>
                <a:blip r:embed="rId2"/>
              </a:buBlip>
              <a:defRPr/>
            </a:pPr>
            <a:r>
              <a:rPr lang="en-US" sz="2600" dirty="0">
                <a:latin typeface="Arial" panose="020B0604020202020204" pitchFamily="34" charset="0"/>
                <a:cs typeface="Arial" panose="020B0604020202020204" pitchFamily="34" charset="0"/>
              </a:rPr>
              <a:t>Otherwise, fee of no more than $100.</a:t>
            </a:r>
          </a:p>
          <a:p>
            <a:pPr marL="396875" lvl="2" indent="-396875">
              <a:spcBef>
                <a:spcPts val="600"/>
              </a:spcBef>
              <a:spcAft>
                <a:spcPts val="1200"/>
              </a:spcAft>
              <a:buBlip>
                <a:blip r:embed="rId2"/>
              </a:buBlip>
              <a:defRPr/>
            </a:pPr>
            <a:r>
              <a:rPr lang="en-US" sz="2600" dirty="0">
                <a:latin typeface="Arial" panose="020B0604020202020204" pitchFamily="34" charset="0"/>
                <a:cs typeface="Arial" panose="020B0604020202020204" pitchFamily="34" charset="0"/>
              </a:rPr>
              <a:t>Penalties of no more than $1,000 for failing to register</a:t>
            </a:r>
            <a:r>
              <a:rPr lang="en-US" sz="2600" dirty="0" smtClean="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609600"/>
            <a:ext cx="8229600" cy="1371600"/>
          </a:xfrm>
        </p:spPr>
        <p:txBody>
          <a:bodyPr>
            <a:normAutofit/>
          </a:bodyPr>
          <a:lstStyle/>
          <a:p>
            <a:pPr marL="54864">
              <a:lnSpc>
                <a:spcPct val="120000"/>
              </a:lnSpc>
              <a:defRPr/>
            </a:pPr>
            <a:r>
              <a:rPr lang="en-US" sz="3000" b="1" dirty="0">
                <a:solidFill>
                  <a:srgbClr val="003296"/>
                </a:solidFill>
                <a:effectLst>
                  <a:outerShdw blurRad="38100" dist="38100" dir="2700000" algn="tl">
                    <a:srgbClr val="000000"/>
                  </a:outerShdw>
                </a:effectLst>
              </a:rPr>
              <a:t>O.C.G.A. § 44-14-14</a:t>
            </a:r>
            <a:br>
              <a:rPr lang="en-US" sz="3000" b="1" dirty="0">
                <a:solidFill>
                  <a:srgbClr val="003296"/>
                </a:solidFill>
                <a:effectLst>
                  <a:outerShdw blurRad="38100" dist="38100" dir="2700000" algn="tl">
                    <a:srgbClr val="000000"/>
                  </a:outerShdw>
                </a:effectLst>
              </a:rPr>
            </a:br>
            <a:r>
              <a:rPr lang="en-US" sz="3000" b="1" dirty="0">
                <a:solidFill>
                  <a:srgbClr val="003296"/>
                </a:solidFill>
                <a:effectLst>
                  <a:outerShdw blurRad="38100" dist="38100" dir="2700000" algn="tl">
                    <a:srgbClr val="000000"/>
                  </a:outerShdw>
                </a:effectLst>
              </a:rPr>
              <a:t>is Not Self-Effectuating</a:t>
            </a:r>
          </a:p>
        </p:txBody>
      </p:sp>
      <p:sp>
        <p:nvSpPr>
          <p:cNvPr id="40963" name="Content Placeholder 2"/>
          <p:cNvSpPr>
            <a:spLocks noGrp="1"/>
          </p:cNvSpPr>
          <p:nvPr>
            <p:ph idx="1"/>
          </p:nvPr>
        </p:nvSpPr>
        <p:spPr>
          <a:xfrm>
            <a:off x="609600" y="2163901"/>
            <a:ext cx="7924800" cy="3170099"/>
          </a:xfrm>
        </p:spPr>
        <p:txBody>
          <a:bodyPr/>
          <a:lstStyle/>
          <a:p>
            <a:endParaRPr lang="en-US" dirty="0" smtClean="0"/>
          </a:p>
          <a:p>
            <a:endParaRPr lang="en-US" dirty="0" smtClean="0"/>
          </a:p>
        </p:txBody>
      </p:sp>
      <p:sp>
        <p:nvSpPr>
          <p:cNvPr id="3" name="Rectangle 2"/>
          <p:cNvSpPr/>
          <p:nvPr/>
        </p:nvSpPr>
        <p:spPr>
          <a:xfrm>
            <a:off x="762000" y="2362200"/>
            <a:ext cx="7696200" cy="2846933"/>
          </a:xfrm>
          <a:prstGeom prst="rect">
            <a:avLst/>
          </a:prstGeom>
        </p:spPr>
        <p:txBody>
          <a:bodyPr wrap="square">
            <a:spAutoFit/>
          </a:bodyPr>
          <a:lstStyle/>
          <a:p>
            <a:pPr marL="396875" indent="-396875" defTabSz="914363" eaLnBrk="1" hangingPunct="1">
              <a:lnSpc>
                <a:spcPct val="110000"/>
              </a:lnSpc>
              <a:spcBef>
                <a:spcPts val="1800"/>
              </a:spcBef>
              <a:spcAft>
                <a:spcPts val="1200"/>
              </a:spcAft>
              <a:buBlip>
                <a:blip r:embed="rId2"/>
              </a:buBlip>
            </a:pPr>
            <a:r>
              <a:rPr lang="en-US" sz="2800" dirty="0">
                <a:latin typeface="Arial" panose="020B0604020202020204" pitchFamily="34" charset="0"/>
                <a:cs typeface="Arial" panose="020B0604020202020204" pitchFamily="34" charset="0"/>
              </a:rPr>
              <a:t>The local government is required to adopt an ordinance complying with the statute in order to enforce a vacant property registration requirement</a:t>
            </a:r>
            <a:r>
              <a:rPr lang="en-US" sz="2800" dirty="0" smtClean="0">
                <a:latin typeface="Arial" panose="020B0604020202020204" pitchFamily="34" charset="0"/>
                <a:cs typeface="Arial" panose="020B0604020202020204" pitchFamily="34" charset="0"/>
              </a:rPr>
              <a:t>.</a:t>
            </a:r>
          </a:p>
          <a:p>
            <a:pPr marL="396875" indent="-396875" defTabSz="914363" eaLnBrk="1" hangingPunct="1">
              <a:lnSpc>
                <a:spcPct val="110000"/>
              </a:lnSpc>
              <a:spcBef>
                <a:spcPts val="1800"/>
              </a:spcBef>
              <a:spcAft>
                <a:spcPts val="1200"/>
              </a:spcAft>
              <a:buBlip>
                <a:blip r:embed="rId2"/>
              </a:buBlip>
            </a:pPr>
            <a:r>
              <a:rPr lang="en-US" sz="2800" dirty="0">
                <a:latin typeface="Arial" panose="020B0604020202020204" pitchFamily="34" charset="0"/>
                <a:cs typeface="Arial" panose="020B0604020202020204" pitchFamily="34" charset="0"/>
              </a:rPr>
              <a:t>Requires administrative procedures</a:t>
            </a:r>
            <a:r>
              <a:rPr lang="en-US" sz="2800" dirty="0" smtClean="0">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title"/>
          </p:nvPr>
        </p:nvSpPr>
        <p:spPr>
          <a:xfrm>
            <a:off x="228600" y="274638"/>
            <a:ext cx="8686800" cy="1249362"/>
          </a:xfrm>
        </p:spPr>
        <p:txBody>
          <a:bodyPr>
            <a:normAutofit fontScale="90000"/>
          </a:bodyPr>
          <a:lstStyle/>
          <a:p>
            <a:pPr algn="ctr">
              <a:defRPr/>
            </a:pPr>
            <a:r>
              <a:rPr lang="en-US" sz="3300" b="1" dirty="0">
                <a:solidFill>
                  <a:srgbClr val="003296"/>
                </a:solidFill>
                <a:effectLst>
                  <a:outerShdw blurRad="38100" dist="38100" dir="2700000" algn="tl">
                    <a:srgbClr val="000000"/>
                  </a:outerShdw>
                </a:effectLst>
              </a:rPr>
              <a:t>State Minimum Standard Codes</a:t>
            </a:r>
            <a:br>
              <a:rPr lang="en-US" sz="3300" b="1" dirty="0">
                <a:solidFill>
                  <a:srgbClr val="003296"/>
                </a:solidFill>
                <a:effectLst>
                  <a:outerShdw blurRad="38100" dist="38100" dir="2700000" algn="tl">
                    <a:srgbClr val="000000"/>
                  </a:outerShdw>
                </a:effectLst>
              </a:rPr>
            </a:br>
            <a:r>
              <a:rPr lang="en-US" sz="3300" b="1" dirty="0">
                <a:solidFill>
                  <a:srgbClr val="003296"/>
                </a:solidFill>
                <a:effectLst>
                  <a:outerShdw blurRad="38100" dist="38100" dir="2700000" algn="tl">
                    <a:srgbClr val="000000"/>
                  </a:outerShdw>
                </a:effectLst>
              </a:rPr>
              <a:t>(Mandatory Codes); with Georgia </a:t>
            </a:r>
            <a:r>
              <a:rPr lang="en-US" sz="3300" b="1" dirty="0" smtClean="0">
                <a:solidFill>
                  <a:srgbClr val="003296"/>
                </a:solidFill>
                <a:effectLst>
                  <a:outerShdw blurRad="38100" dist="38100" dir="2700000" algn="tl">
                    <a:srgbClr val="000000"/>
                  </a:outerShdw>
                </a:effectLst>
              </a:rPr>
              <a:t>Amendments</a:t>
            </a:r>
            <a:endParaRPr sz="3500" dirty="0">
              <a:solidFill>
                <a:schemeClr val="tx1">
                  <a:lumMod val="95000"/>
                </a:schemeClr>
              </a:solidFill>
              <a:latin typeface="Tahoma" pitchFamily="34" charset="0"/>
            </a:endParaRPr>
          </a:p>
        </p:txBody>
      </p:sp>
      <p:sp>
        <p:nvSpPr>
          <p:cNvPr id="9219" name="Rectangle 4"/>
          <p:cNvSpPr>
            <a:spLocks noGrp="1" noChangeArrowheads="1"/>
          </p:cNvSpPr>
          <p:nvPr>
            <p:ph idx="1"/>
          </p:nvPr>
        </p:nvSpPr>
        <p:spPr>
          <a:xfrm>
            <a:off x="533400" y="1752600"/>
            <a:ext cx="8229600" cy="3810000"/>
          </a:xfrm>
        </p:spPr>
        <p:txBody>
          <a:bodyPr>
            <a:normAutofit fontScale="55000" lnSpcReduction="20000"/>
          </a:bodyPr>
          <a:lstStyle/>
          <a:p>
            <a:pPr marL="514350" indent="-514350" algn="l" eaLnBrk="1" hangingPunct="1">
              <a:lnSpc>
                <a:spcPct val="120000"/>
              </a:lnSpc>
              <a:buClr>
                <a:schemeClr val="tx1"/>
              </a:buClr>
              <a:buFont typeface="+mj-lt"/>
              <a:buAutoNum type="arabicPeriod"/>
            </a:pPr>
            <a:r>
              <a:rPr lang="en-US" sz="3600" dirty="0"/>
              <a:t>International Building Code (ICC 2006 Ed.)</a:t>
            </a:r>
          </a:p>
          <a:p>
            <a:pPr marL="514350" indent="-514350" algn="l" eaLnBrk="1" hangingPunct="1">
              <a:lnSpc>
                <a:spcPct val="120000"/>
              </a:lnSpc>
              <a:buClr>
                <a:schemeClr val="tx1"/>
              </a:buClr>
              <a:buFont typeface="+mj-lt"/>
              <a:buAutoNum type="arabicPeriod"/>
            </a:pPr>
            <a:r>
              <a:rPr lang="en-US" sz="3600" dirty="0"/>
              <a:t>National Electrical Code (</a:t>
            </a:r>
            <a:r>
              <a:rPr lang="en-US" sz="3600" dirty="0" err="1"/>
              <a:t>NFPA</a:t>
            </a:r>
            <a:r>
              <a:rPr lang="en-US" sz="3600" dirty="0"/>
              <a:t> 2008 Ed.)</a:t>
            </a:r>
          </a:p>
          <a:p>
            <a:pPr marL="514350" indent="-514350" algn="l" eaLnBrk="1" hangingPunct="1">
              <a:lnSpc>
                <a:spcPct val="120000"/>
              </a:lnSpc>
              <a:buClr>
                <a:schemeClr val="tx1"/>
              </a:buClr>
              <a:buFont typeface="+mj-lt"/>
              <a:buAutoNum type="arabicPeriod"/>
            </a:pPr>
            <a:r>
              <a:rPr lang="en-US" sz="3600" dirty="0"/>
              <a:t>International Fuel Gas Code (ICC 2006 Ed.)</a:t>
            </a:r>
          </a:p>
          <a:p>
            <a:pPr marL="514350" indent="-514350" algn="l" eaLnBrk="1" hangingPunct="1">
              <a:lnSpc>
                <a:spcPct val="120000"/>
              </a:lnSpc>
              <a:buClr>
                <a:schemeClr val="tx1"/>
              </a:buClr>
              <a:buFont typeface="+mj-lt"/>
              <a:buAutoNum type="arabicPeriod"/>
            </a:pPr>
            <a:r>
              <a:rPr lang="en-US" sz="3600" dirty="0"/>
              <a:t>International Mechanical Code (ICC 2006 Ed.)</a:t>
            </a:r>
          </a:p>
          <a:p>
            <a:pPr marL="514350" indent="-514350" algn="l" eaLnBrk="1" hangingPunct="1">
              <a:lnSpc>
                <a:spcPct val="120000"/>
              </a:lnSpc>
              <a:buClr>
                <a:schemeClr val="tx1"/>
              </a:buClr>
              <a:buFont typeface="+mj-lt"/>
              <a:buAutoNum type="arabicPeriod"/>
            </a:pPr>
            <a:r>
              <a:rPr lang="en-US" sz="3600" dirty="0"/>
              <a:t>International Plumbing Code (ICC 2006 Ed.)</a:t>
            </a:r>
          </a:p>
          <a:p>
            <a:pPr marL="514350" indent="-514350" algn="l" eaLnBrk="1" hangingPunct="1">
              <a:lnSpc>
                <a:spcPct val="120000"/>
              </a:lnSpc>
              <a:buClr>
                <a:schemeClr val="tx1"/>
              </a:buClr>
              <a:buFont typeface="+mj-lt"/>
              <a:buAutoNum type="arabicPeriod"/>
            </a:pPr>
            <a:r>
              <a:rPr lang="en-US" sz="3600" dirty="0"/>
              <a:t>International Residential Code for One and Two-family Dwellings (ICC 2006 Ed.)</a:t>
            </a:r>
          </a:p>
          <a:p>
            <a:pPr marL="514350" indent="-514350" algn="l" eaLnBrk="1" hangingPunct="1">
              <a:lnSpc>
                <a:spcPct val="120000"/>
              </a:lnSpc>
              <a:buClr>
                <a:schemeClr val="tx1"/>
              </a:buClr>
              <a:buFont typeface="+mj-lt"/>
              <a:buAutoNum type="arabicPeriod"/>
            </a:pPr>
            <a:r>
              <a:rPr lang="en-US" sz="3600" dirty="0"/>
              <a:t>International Energy Conservation Code (ICC 2006 Ed.)</a:t>
            </a:r>
          </a:p>
          <a:p>
            <a:pPr marL="514350" indent="-514350" algn="l" eaLnBrk="1" hangingPunct="1">
              <a:lnSpc>
                <a:spcPct val="120000"/>
              </a:lnSpc>
              <a:buClr>
                <a:schemeClr val="tx1"/>
              </a:buClr>
              <a:buFont typeface="+mj-lt"/>
              <a:buAutoNum type="arabicPeriod"/>
            </a:pPr>
            <a:r>
              <a:rPr lang="en-US" sz="3600" dirty="0"/>
              <a:t>International Fire Prevention Code (ICC 2006 Ed.)</a:t>
            </a:r>
          </a:p>
          <a:p>
            <a:pPr marL="514350" indent="-514350" algn="l" eaLnBrk="1" hangingPunct="1">
              <a:buAutoNum type="arabicPeriod" startAt="4"/>
            </a:pPr>
            <a:endParaRPr lang="en-US" sz="2600" dirty="0" smtClean="0">
              <a:latin typeface="Calibri" pitchFamily="34" charset="0"/>
            </a:endParaRPr>
          </a:p>
          <a:p>
            <a:pPr marL="0" indent="0">
              <a:buNone/>
            </a:pPr>
            <a:r>
              <a:rPr lang="en-US" sz="3600" b="1" dirty="0">
                <a:solidFill>
                  <a:srgbClr val="88283F"/>
                </a:solidFill>
                <a:effectLst>
                  <a:outerShdw blurRad="38100" dist="38100" dir="2700000" algn="tl">
                    <a:srgbClr val="000000"/>
                  </a:outerShdw>
                </a:effectLst>
              </a:rPr>
              <a:t>O.C.G.A. </a:t>
            </a:r>
            <a:r>
              <a:rPr lang="en-US" sz="3600" b="1" spc="-1000" dirty="0">
                <a:solidFill>
                  <a:srgbClr val="88283F"/>
                </a:solidFill>
                <a:effectLst>
                  <a:outerShdw blurRad="38100" dist="38100" dir="2700000" algn="tl">
                    <a:srgbClr val="000000"/>
                  </a:outerShdw>
                </a:effectLst>
              </a:rPr>
              <a:t>§§</a:t>
            </a:r>
            <a:r>
              <a:rPr lang="en-US" sz="3600" b="1" dirty="0">
                <a:solidFill>
                  <a:srgbClr val="88283F"/>
                </a:solidFill>
                <a:effectLst>
                  <a:outerShdw blurRad="38100" dist="38100" dir="2700000" algn="tl">
                    <a:srgbClr val="000000"/>
                  </a:outerShdw>
                </a:effectLst>
              </a:rPr>
              <a:t> </a:t>
            </a:r>
            <a:r>
              <a:rPr lang="en-US" sz="3600" b="1" dirty="0" smtClean="0">
                <a:solidFill>
                  <a:srgbClr val="88283F"/>
                </a:solidFill>
                <a:effectLst>
                  <a:outerShdw blurRad="38100" dist="38100" dir="2700000" algn="tl">
                    <a:srgbClr val="000000"/>
                  </a:outerShdw>
                </a:effectLst>
              </a:rPr>
              <a:t> 8-2-20</a:t>
            </a:r>
            <a:r>
              <a:rPr lang="en-US" sz="3600" b="1" dirty="0">
                <a:solidFill>
                  <a:srgbClr val="88283F"/>
                </a:solidFill>
                <a:effectLst>
                  <a:outerShdw blurRad="38100" dist="38100" dir="2700000" algn="tl">
                    <a:srgbClr val="000000"/>
                  </a:outerShdw>
                </a:effectLst>
              </a:rPr>
              <a:t>, 8-2-25</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1357952"/>
            <a:ext cx="8382000" cy="851848"/>
          </a:xfrm>
        </p:spPr>
        <p:txBody>
          <a:bodyPr/>
          <a:lstStyle/>
          <a:p>
            <a:pPr>
              <a:defRPr/>
            </a:pPr>
            <a:r>
              <a:rPr lang="en-US" sz="3600" b="1" dirty="0">
                <a:solidFill>
                  <a:srgbClr val="003296"/>
                </a:solidFill>
                <a:effectLst>
                  <a:outerShdw blurRad="38100" dist="38100" dir="2700000" algn="tl">
                    <a:srgbClr val="000000"/>
                  </a:outerShdw>
                </a:effectLst>
              </a:rPr>
              <a:t>ENFORCEMENT OF CODES</a:t>
            </a:r>
          </a:p>
        </p:txBody>
      </p:sp>
      <p:sp>
        <p:nvSpPr>
          <p:cNvPr id="12290" name="Rectangle 3"/>
          <p:cNvSpPr>
            <a:spLocks noGrp="1" noChangeArrowheads="1"/>
          </p:cNvSpPr>
          <p:nvPr>
            <p:ph idx="1"/>
          </p:nvPr>
        </p:nvSpPr>
        <p:spPr>
          <a:xfrm>
            <a:off x="228600" y="2208628"/>
            <a:ext cx="8534400" cy="3811172"/>
          </a:xfrm>
        </p:spPr>
        <p:txBody>
          <a:bodyPr/>
          <a:lstStyle/>
          <a:p>
            <a:pPr eaLnBrk="1" hangingPunct="1">
              <a:lnSpc>
                <a:spcPct val="150000"/>
              </a:lnSpc>
              <a:spcBef>
                <a:spcPts val="0"/>
              </a:spcBef>
              <a:buFont typeface="Wingdings 2" pitchFamily="18" charset="2"/>
              <a:buNone/>
            </a:pPr>
            <a:r>
              <a:rPr lang="en-US" sz="2800" dirty="0" smtClean="0">
                <a:latin typeface="Calibri" pitchFamily="34" charset="0"/>
              </a:rPr>
              <a:t>	</a:t>
            </a:r>
          </a:p>
          <a:p>
            <a:pPr eaLnBrk="1" hangingPunct="1">
              <a:lnSpc>
                <a:spcPct val="150000"/>
              </a:lnSpc>
              <a:spcBef>
                <a:spcPts val="0"/>
              </a:spcBef>
              <a:buFont typeface="Wingdings 2" pitchFamily="18" charset="2"/>
              <a:buNone/>
            </a:pPr>
            <a:r>
              <a:rPr lang="en-US" sz="2800" dirty="0" smtClean="0">
                <a:latin typeface="Calibri" pitchFamily="34" charset="0"/>
              </a:rPr>
              <a:t>	</a:t>
            </a:r>
            <a:r>
              <a:rPr lang="en-US" sz="2800" dirty="0" smtClean="0">
                <a:latin typeface="Arial" panose="020B0604020202020204" pitchFamily="34" charset="0"/>
                <a:cs typeface="Arial" panose="020B0604020202020204" pitchFamily="34" charset="0"/>
              </a:rPr>
              <a:t>Local governments must adopt reasonable administrative procedures in order to enforce them (e.g., hearings, appeals)(O.C.G.A. § 8-2-25(a)). </a:t>
            </a:r>
          </a:p>
          <a:p>
            <a:pPr eaLnBrk="1" hangingPunct="1">
              <a:lnSpc>
                <a:spcPct val="150000"/>
              </a:lnSpc>
              <a:spcBef>
                <a:spcPts val="0"/>
              </a:spcBef>
              <a:buFont typeface="Wingdings 2" pitchFamily="18" charset="2"/>
              <a:buNone/>
            </a:pPr>
            <a:endParaRPr lang="en-US" sz="2800" dirty="0" smtClean="0">
              <a:latin typeface="Calibri" pitchFamily="34" charset="0"/>
            </a:endParaRPr>
          </a:p>
          <a:p>
            <a:pPr eaLnBrk="1" hangingPunct="1">
              <a:lnSpc>
                <a:spcPct val="150000"/>
              </a:lnSpc>
              <a:spcBef>
                <a:spcPts val="0"/>
              </a:spcBef>
              <a:buFont typeface="Wingdings 2" pitchFamily="18" charset="2"/>
              <a:buNone/>
            </a:pPr>
            <a:r>
              <a:rPr lang="en-US" sz="2800" dirty="0" smtClean="0">
                <a:latin typeface="Calibri" pitchFamily="34" charset="0"/>
              </a:rPr>
              <a:t>	</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title"/>
          </p:nvPr>
        </p:nvSpPr>
        <p:spPr>
          <a:xfrm>
            <a:off x="457200" y="-30162"/>
            <a:ext cx="8229600" cy="2239962"/>
          </a:xfrm>
        </p:spPr>
        <p:txBody>
          <a:bodyPr>
            <a:noAutofit/>
          </a:bodyPr>
          <a:lstStyle/>
          <a:p>
            <a:pPr>
              <a:defRPr/>
            </a:pPr>
            <a:r>
              <a:rPr lang="en-US" sz="3000" b="1" dirty="0">
                <a:solidFill>
                  <a:srgbClr val="003296"/>
                </a:solidFill>
                <a:effectLst>
                  <a:outerShdw blurRad="38100" dist="38100" dir="2700000" algn="tl">
                    <a:srgbClr val="000000"/>
                  </a:outerShdw>
                </a:effectLst>
              </a:rPr>
              <a:t>Permissive codes (with Georgia Amendments); may be adopted if desired; notify DCA of adoption</a:t>
            </a:r>
            <a:endParaRPr sz="3000" b="1" dirty="0">
              <a:solidFill>
                <a:srgbClr val="003296"/>
              </a:solidFill>
              <a:effectLst>
                <a:outerShdw blurRad="38100" dist="38100" dir="2700000" algn="tl">
                  <a:srgbClr val="000000"/>
                </a:outerShdw>
              </a:effectLst>
            </a:endParaRPr>
          </a:p>
        </p:txBody>
      </p:sp>
      <p:sp>
        <p:nvSpPr>
          <p:cNvPr id="5" name="Rectangle 4"/>
          <p:cNvSpPr>
            <a:spLocks noGrp="1" noChangeArrowheads="1"/>
          </p:cNvSpPr>
          <p:nvPr>
            <p:ph idx="1"/>
          </p:nvPr>
        </p:nvSpPr>
        <p:spPr>
          <a:xfrm>
            <a:off x="457200" y="2133600"/>
            <a:ext cx="8229600" cy="3454400"/>
          </a:xfrm>
        </p:spPr>
        <p:txBody>
          <a:bodyPr/>
          <a:lstStyle/>
          <a:p>
            <a:pPr marL="514350" indent="-514350" algn="l" eaLnBrk="1" hangingPunct="1">
              <a:lnSpc>
                <a:spcPct val="100000"/>
              </a:lnSpc>
              <a:buAutoNum type="arabicPeriod"/>
            </a:pPr>
            <a:r>
              <a:rPr lang="en-US" sz="2800" dirty="0">
                <a:latin typeface="Arial" panose="020B0604020202020204" pitchFamily="34" charset="0"/>
                <a:cs typeface="Arial" panose="020B0604020202020204" pitchFamily="34" charset="0"/>
              </a:rPr>
              <a:t>International Existing Building Code (ICC 2006 Ed.) (focuses on remodeling existing buildings)</a:t>
            </a:r>
          </a:p>
          <a:p>
            <a:pPr marL="457200" indent="-457200" algn="l" eaLnBrk="1" hangingPunct="1">
              <a:lnSpc>
                <a:spcPct val="100000"/>
              </a:lnSpc>
              <a:buAutoNum type="arabicPeriod"/>
            </a:pPr>
            <a:endParaRPr lang="en-US" sz="2800" dirty="0">
              <a:latin typeface="Arial" panose="020B0604020202020204" pitchFamily="34" charset="0"/>
              <a:cs typeface="Arial" panose="020B0604020202020204" pitchFamily="34" charset="0"/>
            </a:endParaRPr>
          </a:p>
          <a:p>
            <a:pPr marL="514350" indent="-514350" algn="l" eaLnBrk="1" hangingPunct="1">
              <a:lnSpc>
                <a:spcPct val="100000"/>
              </a:lnSpc>
              <a:buAutoNum type="arabicPeriod" startAt="2"/>
            </a:pPr>
            <a:r>
              <a:rPr lang="en-US" sz="2800" dirty="0">
                <a:latin typeface="Arial" panose="020B0604020202020204" pitchFamily="34" charset="0"/>
                <a:cs typeface="Arial" panose="020B0604020202020204" pitchFamily="34" charset="0"/>
              </a:rPr>
              <a:t>International Property Maintenance Code (ICC 2006 Ed.) (focuses on property maintenance)</a:t>
            </a:r>
          </a:p>
          <a:p>
            <a:pPr algn="l" eaLnBrk="1" hangingPunct="1">
              <a:lnSpc>
                <a:spcPct val="100000"/>
              </a:lnSpc>
            </a:pPr>
            <a:endParaRPr lang="en-US" sz="2600" dirty="0" smtClean="0">
              <a:solidFill>
                <a:schemeClr val="bg1"/>
              </a:solidFill>
              <a:latin typeface="Calibri" pitchFamily="34" charset="0"/>
            </a:endParaRPr>
          </a:p>
          <a:p>
            <a:pPr marL="0" indent="0">
              <a:lnSpc>
                <a:spcPct val="80000"/>
              </a:lnSpc>
              <a:buNone/>
            </a:pPr>
            <a:r>
              <a:rPr lang="en-US" sz="2800" b="1" dirty="0">
                <a:solidFill>
                  <a:srgbClr val="88283F"/>
                </a:solidFill>
                <a:effectLst>
                  <a:outerShdw blurRad="38100" dist="38100" dir="2700000" algn="tl">
                    <a:srgbClr val="000000"/>
                  </a:outerShdw>
                </a:effectLst>
              </a:rPr>
              <a:t>O.C.G.A. § 8-2-25</a:t>
            </a:r>
          </a:p>
        </p:txBody>
      </p:sp>
    </p:spTree>
    <p:extLst>
      <p:ext uri="{BB962C8B-B14F-4D97-AF65-F5344CB8AC3E}">
        <p14:creationId xmlns:p14="http://schemas.microsoft.com/office/powerpoint/2010/main" val="250303077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33400" y="533400"/>
            <a:ext cx="8153400" cy="5257799"/>
          </a:xfrm>
        </p:spPr>
        <p:txBody>
          <a:bodyPr/>
          <a:lstStyle/>
          <a:p>
            <a:pPr>
              <a:lnSpc>
                <a:spcPct val="100000"/>
              </a:lnSpc>
              <a:spcBef>
                <a:spcPts val="0"/>
              </a:spcBef>
              <a:spcAft>
                <a:spcPts val="1200"/>
              </a:spcAft>
            </a:pPr>
            <a:r>
              <a:rPr lang="en-US" sz="2800" b="1" dirty="0">
                <a:solidFill>
                  <a:srgbClr val="003296"/>
                </a:solidFill>
                <a:effectLst>
                  <a:outerShdw blurRad="38100" dist="38100" dir="2700000" algn="tl">
                    <a:srgbClr val="000000"/>
                  </a:outerShdw>
                </a:effectLst>
              </a:rPr>
              <a:t>304.4 Structural members. </a:t>
            </a:r>
          </a:p>
          <a:p>
            <a:pPr>
              <a:lnSpc>
                <a:spcPct val="100000"/>
              </a:lnSpc>
              <a:spcBef>
                <a:spcPts val="0"/>
              </a:spcBef>
              <a:buNone/>
            </a:pPr>
            <a:r>
              <a:rPr lang="en-US" sz="2800" dirty="0">
                <a:latin typeface="Arial" panose="020B0604020202020204" pitchFamily="34" charset="0"/>
                <a:cs typeface="Arial" panose="020B0604020202020204" pitchFamily="34" charset="0"/>
              </a:rPr>
              <a:t>	All structural members shall be maintained free from deterioration, and shall be capable of safely supporting the imposed dead and live loads. </a:t>
            </a:r>
          </a:p>
          <a:p>
            <a:pPr>
              <a:lnSpc>
                <a:spcPct val="100000"/>
              </a:lnSpc>
              <a:spcBef>
                <a:spcPts val="0"/>
              </a:spcBef>
              <a:buNone/>
            </a:pPr>
            <a:endParaRPr lang="en-US" sz="1600" dirty="0">
              <a:latin typeface="Arial" panose="020B0604020202020204" pitchFamily="34" charset="0"/>
              <a:cs typeface="Arial" panose="020B0604020202020204" pitchFamily="34" charset="0"/>
            </a:endParaRPr>
          </a:p>
          <a:p>
            <a:pPr>
              <a:lnSpc>
                <a:spcPct val="100000"/>
              </a:lnSpc>
              <a:spcBef>
                <a:spcPts val="0"/>
              </a:spcBef>
            </a:pPr>
            <a:endParaRPr lang="en-US" sz="2800" dirty="0">
              <a:latin typeface="Arial" panose="020B0604020202020204" pitchFamily="34" charset="0"/>
              <a:cs typeface="Arial" panose="020B0604020202020204" pitchFamily="34" charset="0"/>
            </a:endParaRPr>
          </a:p>
          <a:p>
            <a:pPr>
              <a:spcBef>
                <a:spcPts val="0"/>
              </a:spcBef>
              <a:spcAft>
                <a:spcPts val="1200"/>
              </a:spcAft>
            </a:pPr>
            <a:r>
              <a:rPr lang="en-US" sz="2800" b="1" dirty="0">
                <a:solidFill>
                  <a:srgbClr val="003296"/>
                </a:solidFill>
                <a:effectLst>
                  <a:outerShdw blurRad="38100" dist="38100" dir="2700000" algn="tl">
                    <a:srgbClr val="000000"/>
                  </a:outerShdw>
                </a:effectLst>
              </a:rPr>
              <a:t>304.13 Window, skylight and door frames. </a:t>
            </a:r>
          </a:p>
          <a:p>
            <a:pPr>
              <a:lnSpc>
                <a:spcPct val="100000"/>
              </a:lnSpc>
              <a:spcBef>
                <a:spcPts val="0"/>
              </a:spcBef>
              <a:spcAft>
                <a:spcPts val="1200"/>
              </a:spcAft>
              <a:buNone/>
            </a:pPr>
            <a:r>
              <a:rPr lang="en-US" sz="2800" dirty="0">
                <a:latin typeface="Arial" panose="020B0604020202020204" pitchFamily="34" charset="0"/>
                <a:cs typeface="Arial" panose="020B0604020202020204" pitchFamily="34" charset="0"/>
              </a:rPr>
              <a:t>	Every window, skylight, door and frame shall be kept in sound condition, good repair and weather tight. </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1000" y="376767"/>
            <a:ext cx="8382000" cy="5795433"/>
          </a:xfrm>
        </p:spPr>
        <p:txBody>
          <a:bodyPr/>
          <a:lstStyle/>
          <a:p>
            <a:pPr>
              <a:lnSpc>
                <a:spcPct val="100000"/>
              </a:lnSpc>
              <a:spcBef>
                <a:spcPts val="0"/>
              </a:spcBef>
              <a:spcAft>
                <a:spcPts val="1200"/>
              </a:spcAft>
            </a:pPr>
            <a:r>
              <a:rPr lang="en-US" sz="2300" b="1" dirty="0">
                <a:solidFill>
                  <a:srgbClr val="003296"/>
                </a:solidFill>
                <a:effectLst>
                  <a:outerShdw blurRad="38100" dist="38100" dir="2700000" algn="tl">
                    <a:srgbClr val="000000"/>
                  </a:outerShdw>
                </a:effectLst>
              </a:rPr>
              <a:t>307.1 General. </a:t>
            </a:r>
          </a:p>
          <a:p>
            <a:pPr>
              <a:lnSpc>
                <a:spcPct val="110000"/>
              </a:lnSpc>
              <a:spcBef>
                <a:spcPts val="0"/>
              </a:spcBef>
              <a:buNone/>
            </a:pPr>
            <a:r>
              <a:rPr lang="en-US" sz="2300" dirty="0">
                <a:latin typeface="Arial" panose="020B0604020202020204" pitchFamily="34" charset="0"/>
                <a:cs typeface="Arial" panose="020B0604020202020204" pitchFamily="34" charset="0"/>
              </a:rPr>
              <a:t>	Every exterior and interior flight of stairs having more than four risers shall have a handrail on one side of the stair and every open portion of a stair, landing, balcony, porch, deck, ramp or other walking surface which is more than 30 inches (762 mm) above the floor or grade below shall have guards. Handrails shall not be less than 30 inches (762 mm) in height or more than 42 inches (1067 mm) in height measured vertically above the nosing of the tread or above the finished floor of the landing or walking surfaces. Guards shall not be less than 30 inches (762 mm) in height above the floor of the landing, balcony, porch, deck, or ramp or other walking surface.</a:t>
            </a:r>
          </a:p>
          <a:p>
            <a:pPr>
              <a:buNone/>
            </a:pPr>
            <a:endParaRPr lang="en-US" sz="2400" dirty="0" smtClean="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4800600"/>
          </a:xfrm>
        </p:spPr>
        <p:txBody>
          <a:bodyPr/>
          <a:lstStyle/>
          <a:p>
            <a:pPr>
              <a:spcBef>
                <a:spcPts val="0"/>
              </a:spcBef>
              <a:spcAft>
                <a:spcPts val="1200"/>
              </a:spcAft>
            </a:pPr>
            <a:r>
              <a:rPr lang="en-US" sz="2800" b="1" dirty="0">
                <a:solidFill>
                  <a:srgbClr val="003296"/>
                </a:solidFill>
                <a:effectLst>
                  <a:outerShdw blurRad="38100" dist="38100" dir="2700000" algn="tl">
                    <a:srgbClr val="000000"/>
                  </a:outerShdw>
                </a:effectLst>
              </a:rPr>
              <a:t>302.5 Rodent harborage. </a:t>
            </a:r>
          </a:p>
          <a:p>
            <a:pPr>
              <a:lnSpc>
                <a:spcPct val="110000"/>
              </a:lnSpc>
              <a:spcBef>
                <a:spcPts val="0"/>
              </a:spcBef>
              <a:buNone/>
            </a:pPr>
            <a:r>
              <a:rPr lang="en-US" sz="2800" dirty="0">
                <a:latin typeface="Arial" panose="020B0604020202020204" pitchFamily="34" charset="0"/>
                <a:cs typeface="Arial" panose="020B0604020202020204" pitchFamily="34" charset="0"/>
              </a:rPr>
              <a:t>	All structures and exterior property shall be kept free from rodent harborage and infestation. Where rodents are found, they shall be promptly exterminated by approved processes which will not be injurious to human health. After pest elimination, proper precautions shall be taken to eliminate rodent harborage and prevent </a:t>
            </a:r>
            <a:r>
              <a:rPr lang="en-US" sz="2800" dirty="0" err="1">
                <a:latin typeface="Arial" panose="020B0604020202020204" pitchFamily="34" charset="0"/>
                <a:cs typeface="Arial" panose="020B0604020202020204" pitchFamily="34" charset="0"/>
              </a:rPr>
              <a:t>reinfestation</a:t>
            </a:r>
            <a:r>
              <a:rPr lang="en-US" sz="2800" dirty="0">
                <a:latin typeface="Arial" panose="020B0604020202020204" pitchFamily="34" charset="0"/>
                <a:cs typeface="Arial" panose="020B0604020202020204" pitchFamily="34" charset="0"/>
              </a:rPr>
              <a:t>. </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0"/>
            <a:ext cx="7924800" cy="4800600"/>
          </a:xfrm>
        </p:spPr>
        <p:txBody>
          <a:bodyPr/>
          <a:lstStyle/>
          <a:p>
            <a:pPr>
              <a:lnSpc>
                <a:spcPct val="100000"/>
              </a:lnSpc>
              <a:spcBef>
                <a:spcPts val="0"/>
              </a:spcBef>
              <a:spcAft>
                <a:spcPts val="1200"/>
              </a:spcAft>
            </a:pPr>
            <a:r>
              <a:rPr lang="en-US" sz="2600" b="1" dirty="0">
                <a:solidFill>
                  <a:srgbClr val="003296"/>
                </a:solidFill>
                <a:effectLst>
                  <a:outerShdw blurRad="38100" dist="38100" dir="2700000" algn="tl">
                    <a:srgbClr val="000000"/>
                  </a:outerShdw>
                </a:effectLst>
              </a:rPr>
              <a:t>302.9 Defacement of property. </a:t>
            </a:r>
          </a:p>
          <a:p>
            <a:pPr>
              <a:lnSpc>
                <a:spcPct val="110000"/>
              </a:lnSpc>
              <a:spcBef>
                <a:spcPts val="0"/>
              </a:spcBef>
              <a:spcAft>
                <a:spcPts val="1200"/>
              </a:spcAft>
              <a:buNone/>
            </a:pPr>
            <a:r>
              <a:rPr lang="en-US" sz="2600" dirty="0">
                <a:latin typeface="Arial" panose="020B0604020202020204" pitchFamily="34" charset="0"/>
                <a:cs typeface="Arial" panose="020B0604020202020204" pitchFamily="34" charset="0"/>
              </a:rPr>
              <a:t>	No person shall willfully or wantonly damage, mutilate or deface any exterior surface of any structure or building on any private or public property by placing thereon any marking, carving or graffiti. </a:t>
            </a:r>
            <a:br>
              <a:rPr lang="en-US" sz="2600" dirty="0">
                <a:latin typeface="Arial" panose="020B0604020202020204" pitchFamily="34" charset="0"/>
                <a:cs typeface="Arial" panose="020B0604020202020204" pitchFamily="34" charset="0"/>
              </a:rPr>
            </a:br>
            <a:r>
              <a:rPr lang="en-US" sz="2600" dirty="0">
                <a:latin typeface="Arial" panose="020B0604020202020204" pitchFamily="34" charset="0"/>
                <a:cs typeface="Arial" panose="020B0604020202020204" pitchFamily="34" charset="0"/>
              </a:rPr>
              <a:t/>
            </a:r>
            <a:br>
              <a:rPr lang="en-US" sz="2600" dirty="0">
                <a:latin typeface="Arial" panose="020B0604020202020204" pitchFamily="34" charset="0"/>
                <a:cs typeface="Arial" panose="020B0604020202020204" pitchFamily="34" charset="0"/>
              </a:rPr>
            </a:br>
            <a:r>
              <a:rPr lang="en-US" sz="2600" dirty="0">
                <a:latin typeface="Arial" panose="020B0604020202020204" pitchFamily="34" charset="0"/>
                <a:cs typeface="Arial" panose="020B0604020202020204" pitchFamily="34" charset="0"/>
              </a:rPr>
              <a:t>It shall be the responsibility of the owner to restore said surface to an approved state of maintenance and repair. </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PRO PICK">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2013 GMA Convention">
  <a:themeElements>
    <a:clrScheme name="CVIOG Colors">
      <a:dk1>
        <a:srgbClr val="525051"/>
      </a:dk1>
      <a:lt1>
        <a:srgbClr val="F1F1F1"/>
      </a:lt1>
      <a:dk2>
        <a:srgbClr val="B11006"/>
      </a:dk2>
      <a:lt2>
        <a:srgbClr val="E5E5E5"/>
      </a:lt2>
      <a:accent1>
        <a:srgbClr val="525051"/>
      </a:accent1>
      <a:accent2>
        <a:srgbClr val="B11006"/>
      </a:accent2>
      <a:accent3>
        <a:srgbClr val="01535D"/>
      </a:accent3>
      <a:accent4>
        <a:srgbClr val="15A360"/>
      </a:accent4>
      <a:accent5>
        <a:srgbClr val="D2A360"/>
      </a:accent5>
      <a:accent6>
        <a:srgbClr val="CBCBCB"/>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VIOG Colors">
    <a:dk1>
      <a:srgbClr val="525051"/>
    </a:dk1>
    <a:lt1>
      <a:srgbClr val="F1F1F1"/>
    </a:lt1>
    <a:dk2>
      <a:srgbClr val="B11006"/>
    </a:dk2>
    <a:lt2>
      <a:srgbClr val="E5E5E5"/>
    </a:lt2>
    <a:accent1>
      <a:srgbClr val="525051"/>
    </a:accent1>
    <a:accent2>
      <a:srgbClr val="B11006"/>
    </a:accent2>
    <a:accent3>
      <a:srgbClr val="01535D"/>
    </a:accent3>
    <a:accent4>
      <a:srgbClr val="15A360"/>
    </a:accent4>
    <a:accent5>
      <a:srgbClr val="D2A360"/>
    </a:accent5>
    <a:accent6>
      <a:srgbClr val="CBCBCB"/>
    </a:accent6>
    <a:hlink>
      <a:srgbClr val="0000FF"/>
    </a:hlink>
    <a:folHlink>
      <a:srgbClr val="800080"/>
    </a:folHlink>
  </a:clrScheme>
</a:themeOverride>
</file>

<file path=ppt/theme/themeOverride2.xml><?xml version="1.0" encoding="utf-8"?>
<a:themeOverride xmlns:a="http://schemas.openxmlformats.org/drawingml/2006/main">
  <a:clrScheme name="CVIOG Colors">
    <a:dk1>
      <a:srgbClr val="525051"/>
    </a:dk1>
    <a:lt1>
      <a:srgbClr val="F1F1F1"/>
    </a:lt1>
    <a:dk2>
      <a:srgbClr val="B11006"/>
    </a:dk2>
    <a:lt2>
      <a:srgbClr val="E5E5E5"/>
    </a:lt2>
    <a:accent1>
      <a:srgbClr val="525051"/>
    </a:accent1>
    <a:accent2>
      <a:srgbClr val="B11006"/>
    </a:accent2>
    <a:accent3>
      <a:srgbClr val="01535D"/>
    </a:accent3>
    <a:accent4>
      <a:srgbClr val="15A360"/>
    </a:accent4>
    <a:accent5>
      <a:srgbClr val="D2A360"/>
    </a:accent5>
    <a:accent6>
      <a:srgbClr val="CBCBCB"/>
    </a:accent6>
    <a:hlink>
      <a:srgbClr val="0000FF"/>
    </a:hlink>
    <a:folHlink>
      <a:srgbClr val="800080"/>
    </a:folHlink>
  </a:clrScheme>
</a:themeOverride>
</file>

<file path=ppt/theme/themeOverride3.xml><?xml version="1.0" encoding="utf-8"?>
<a:themeOverride xmlns:a="http://schemas.openxmlformats.org/drawingml/2006/main">
  <a:clrScheme name="CVIOG Colors">
    <a:dk1>
      <a:srgbClr val="525051"/>
    </a:dk1>
    <a:lt1>
      <a:srgbClr val="F1F1F1"/>
    </a:lt1>
    <a:dk2>
      <a:srgbClr val="B11006"/>
    </a:dk2>
    <a:lt2>
      <a:srgbClr val="E5E5E5"/>
    </a:lt2>
    <a:accent1>
      <a:srgbClr val="525051"/>
    </a:accent1>
    <a:accent2>
      <a:srgbClr val="B11006"/>
    </a:accent2>
    <a:accent3>
      <a:srgbClr val="01535D"/>
    </a:accent3>
    <a:accent4>
      <a:srgbClr val="15A360"/>
    </a:accent4>
    <a:accent5>
      <a:srgbClr val="D2A360"/>
    </a:accent5>
    <a:accent6>
      <a:srgbClr val="CBCBCB"/>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PRO PICK</Template>
  <TotalTime>1553</TotalTime>
  <Words>883</Words>
  <Application>Microsoft Office PowerPoint</Application>
  <PresentationFormat>On-screen Show (4:3)</PresentationFormat>
  <Paragraphs>138</Paragraphs>
  <Slides>27</Slides>
  <Notes>2</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27</vt:i4>
      </vt:variant>
    </vt:vector>
  </HeadingPairs>
  <TitlesOfParts>
    <vt:vector size="39" baseType="lpstr">
      <vt:lpstr>ＭＳ Ｐゴシック</vt:lpstr>
      <vt:lpstr>ＭＳ Ｐゴシック</vt:lpstr>
      <vt:lpstr>Arial</vt:lpstr>
      <vt:lpstr>Calibri</vt:lpstr>
      <vt:lpstr>Courier New</vt:lpstr>
      <vt:lpstr>Tahoma</vt:lpstr>
      <vt:lpstr>Times New Roman</vt:lpstr>
      <vt:lpstr>Wingdings</vt:lpstr>
      <vt:lpstr>Wingdings 2</vt:lpstr>
      <vt:lpstr>PRO PICK</vt:lpstr>
      <vt:lpstr>White with Courier font for code slides</vt:lpstr>
      <vt:lpstr>2013 GMA Convention</vt:lpstr>
      <vt:lpstr>Revitalizing Neighborhoods: Tools for Local Officials  August 13, 2015</vt:lpstr>
      <vt:lpstr>TOOLS FOR ENFORCEMENT</vt:lpstr>
      <vt:lpstr>State Minimum Standard Codes (Mandatory Codes); with Georgia Amendments</vt:lpstr>
      <vt:lpstr>ENFORCEMENT OF CODES</vt:lpstr>
      <vt:lpstr>Permissive codes (with Georgia Amendments); may be adopted if desired; notify DCA of adoption</vt:lpstr>
      <vt:lpstr>PowerPoint Presentation</vt:lpstr>
      <vt:lpstr>PowerPoint Presentation</vt:lpstr>
      <vt:lpstr>PowerPoint Presentation</vt:lpstr>
      <vt:lpstr>PowerPoint Presentation</vt:lpstr>
      <vt:lpstr>PowerPoint Presentation</vt:lpstr>
      <vt:lpstr>PowerPoint Presentation</vt:lpstr>
      <vt:lpstr>Useful Zoning Ordinance Provisions</vt:lpstr>
      <vt:lpstr>Code Enforcement Staff</vt:lpstr>
      <vt:lpstr>BENEFITS OF MUNICIPAL COURT</vt:lpstr>
      <vt:lpstr>Municipal Courts</vt:lpstr>
      <vt:lpstr>Next step:  Superior Court  INJUNCTIVE RELIEF and Civil Fines</vt:lpstr>
      <vt:lpstr>ABATEMENT OF PUBLIC NUISANCE</vt:lpstr>
      <vt:lpstr>Lawsuit to Abate Public Nuisance</vt:lpstr>
      <vt:lpstr>UNFIT PROPERTY ORDINANCES</vt:lpstr>
      <vt:lpstr>Adoption of Ordinances Relating to Unfit Buildings </vt:lpstr>
      <vt:lpstr>What is UNFIT FOR USE?</vt:lpstr>
      <vt:lpstr>Steps to Unfit Property Enforcement</vt:lpstr>
      <vt:lpstr>Foreclosure and  Vacant Property Registry</vt:lpstr>
      <vt:lpstr>Vacant Real Property Defined</vt:lpstr>
      <vt:lpstr>Foreclosure Registration</vt:lpstr>
      <vt:lpstr>Foreclosure Registration, cont’d</vt:lpstr>
      <vt:lpstr>O.C.G.A. § 44-14-14 is Not Self-Effectuating</vt:lpstr>
    </vt:vector>
  </TitlesOfParts>
  <Company>Jenkins &amp; Nelson, P.C.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ENFORCEMENT FOR ZONING OFFICERS  November 14, 2002</dc:title>
  <dc:creator>Kim Jackson</dc:creator>
  <cp:lastModifiedBy>Bonnie J. Ellis</cp:lastModifiedBy>
  <cp:revision>157</cp:revision>
  <cp:lastPrinted>2004-08-30T18:16:05Z</cp:lastPrinted>
  <dcterms:created xsi:type="dcterms:W3CDTF">2002-11-12T16:12:36Z</dcterms:created>
  <dcterms:modified xsi:type="dcterms:W3CDTF">2015-07-29T13:24:40Z</dcterms:modified>
</cp:coreProperties>
</file>