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7"/>
  </p:handoutMasterIdLst>
  <p:sldIdLst>
    <p:sldId id="257" r:id="rId2"/>
    <p:sldId id="295" r:id="rId3"/>
    <p:sldId id="308" r:id="rId4"/>
    <p:sldId id="290" r:id="rId5"/>
    <p:sldId id="311" r:id="rId6"/>
    <p:sldId id="358" r:id="rId7"/>
    <p:sldId id="348" r:id="rId8"/>
    <p:sldId id="312" r:id="rId9"/>
    <p:sldId id="353" r:id="rId10"/>
    <p:sldId id="336" r:id="rId11"/>
    <p:sldId id="359" r:id="rId12"/>
    <p:sldId id="360" r:id="rId13"/>
    <p:sldId id="339" r:id="rId14"/>
    <p:sldId id="361" r:id="rId15"/>
    <p:sldId id="340" r:id="rId16"/>
    <p:sldId id="354" r:id="rId17"/>
    <p:sldId id="341" r:id="rId18"/>
    <p:sldId id="342" r:id="rId19"/>
    <p:sldId id="343" r:id="rId20"/>
    <p:sldId id="316" r:id="rId21"/>
    <p:sldId id="317" r:id="rId22"/>
    <p:sldId id="344" r:id="rId23"/>
    <p:sldId id="362" r:id="rId24"/>
    <p:sldId id="350" r:id="rId25"/>
    <p:sldId id="352" r:id="rId26"/>
    <p:sldId id="347" r:id="rId27"/>
    <p:sldId id="345" r:id="rId28"/>
    <p:sldId id="321" r:id="rId29"/>
    <p:sldId id="322" r:id="rId30"/>
    <p:sldId id="356" r:id="rId31"/>
    <p:sldId id="351" r:id="rId32"/>
    <p:sldId id="355" r:id="rId33"/>
    <p:sldId id="357" r:id="rId34"/>
    <p:sldId id="349" r:id="rId35"/>
    <p:sldId id="332" r:id="rId3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97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170583" cy="480388"/>
          </a:xfrm>
          <a:prstGeom prst="rect">
            <a:avLst/>
          </a:prstGeom>
        </p:spPr>
        <p:txBody>
          <a:bodyPr vert="horz" lIns="94823" tIns="47411" rIns="94823" bIns="474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4" y="0"/>
            <a:ext cx="3170583" cy="480388"/>
          </a:xfrm>
          <a:prstGeom prst="rect">
            <a:avLst/>
          </a:prstGeom>
        </p:spPr>
        <p:txBody>
          <a:bodyPr vert="horz" lIns="94823" tIns="47411" rIns="94823" bIns="47411" rtlCol="0"/>
          <a:lstStyle>
            <a:lvl1pPr algn="r">
              <a:defRPr sz="1200"/>
            </a:lvl1pPr>
          </a:lstStyle>
          <a:p>
            <a:fld id="{7F86C00A-41D1-48BF-95A4-ED9777808058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19173"/>
            <a:ext cx="3170583" cy="480388"/>
          </a:xfrm>
          <a:prstGeom prst="rect">
            <a:avLst/>
          </a:prstGeom>
        </p:spPr>
        <p:txBody>
          <a:bodyPr vert="horz" lIns="94823" tIns="47411" rIns="94823" bIns="474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4" y="9119173"/>
            <a:ext cx="3170583" cy="480388"/>
          </a:xfrm>
          <a:prstGeom prst="rect">
            <a:avLst/>
          </a:prstGeom>
        </p:spPr>
        <p:txBody>
          <a:bodyPr vert="horz" lIns="94823" tIns="47411" rIns="94823" bIns="47411" rtlCol="0" anchor="b"/>
          <a:lstStyle>
            <a:lvl1pPr algn="r">
              <a:defRPr sz="1200"/>
            </a:lvl1pPr>
          </a:lstStyle>
          <a:p>
            <a:fld id="{CFC85135-275D-49EF-B84F-D044587BD2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68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D8BAA-2829-47C4-8D15-58E61B89C6E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9FE4-5A16-4674-AB51-6BD08436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D8BAA-2829-47C4-8D15-58E61B89C6E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9FE4-5A16-4674-AB51-6BD08436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D8BAA-2829-47C4-8D15-58E61B89C6E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9FE4-5A16-4674-AB51-6BD08436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D8BAA-2829-47C4-8D15-58E61B89C6E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9FE4-5A16-4674-AB51-6BD08436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D8BAA-2829-47C4-8D15-58E61B89C6E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9FE4-5A16-4674-AB51-6BD08436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D8BAA-2829-47C4-8D15-58E61B89C6E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9FE4-5A16-4674-AB51-6BD08436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D8BAA-2829-47C4-8D15-58E61B89C6E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9FE4-5A16-4674-AB51-6BD08436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D8BAA-2829-47C4-8D15-58E61B89C6E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9FE4-5A16-4674-AB51-6BD08436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D8BAA-2829-47C4-8D15-58E61B89C6E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9FE4-5A16-4674-AB51-6BD08436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D8BAA-2829-47C4-8D15-58E61B89C6E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9FE4-5A16-4674-AB51-6BD08436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D8BAA-2829-47C4-8D15-58E61B89C6E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90C9FE4-5A16-4674-AB51-6BD0843609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7D8BAA-2829-47C4-8D15-58E61B89C6E9}" type="datetimeFigureOut">
              <a:rPr lang="en-US" smtClean="0"/>
              <a:pPr/>
              <a:t>4/8/2015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0C9FE4-5A16-4674-AB51-6BD08436096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914400"/>
            <a:ext cx="8534400" cy="5257800"/>
          </a:xfrm>
        </p:spPr>
        <p:txBody>
          <a:bodyPr>
            <a:normAutofit fontScale="40000" lnSpcReduction="20000"/>
          </a:bodyPr>
          <a:lstStyle/>
          <a:p>
            <a:pPr algn="ctr"/>
            <a:endParaRPr lang="en-US" sz="6400" spc="-150" dirty="0" smtClean="0">
              <a:ln w="3175">
                <a:noFill/>
              </a:ln>
              <a:gradFill flip="none" rotWithShape="1">
                <a:gsLst>
                  <a:gs pos="0">
                    <a:srgbClr val="FFFFB9"/>
                  </a:gs>
                  <a:gs pos="36000">
                    <a:srgbClr val="FFFF99"/>
                  </a:gs>
                  <a:gs pos="86000">
                    <a:srgbClr val="F6AE1E"/>
                  </a:gs>
                </a:gsLst>
                <a:lin ang="5400000" scaled="0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  <a:cs typeface="Arial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9000" spc="-15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cs typeface="Arial" charset="0"/>
              </a:rPr>
              <a:t>Georgia Association of Zoning Administrators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9000" spc="-15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cs typeface="Arial" charset="0"/>
              </a:rPr>
              <a:t>February 5, </a:t>
            </a:r>
            <a:r>
              <a:rPr lang="en-US" sz="9000" spc="-15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cs typeface="Arial" charset="0"/>
              </a:rPr>
              <a:t>2015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en-US" sz="6000" spc="-150" dirty="0" smtClean="0">
              <a:ln w="3175">
                <a:noFill/>
              </a:ln>
              <a:gradFill flip="none" rotWithShape="1">
                <a:gsLst>
                  <a:gs pos="0">
                    <a:srgbClr val="FFFFB9"/>
                  </a:gs>
                  <a:gs pos="36000">
                    <a:srgbClr val="FFFF99"/>
                  </a:gs>
                  <a:gs pos="86000">
                    <a:srgbClr val="F6AE1E"/>
                  </a:gs>
                </a:gsLst>
                <a:lin ang="5400000" scaled="0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  <a:cs typeface="Arial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11000" i="1" spc="-15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cs typeface="Arial" charset="0"/>
              </a:rPr>
              <a:t>ARE YOU READY TO GO TO COURT?</a:t>
            </a:r>
            <a:endParaRPr lang="en-US" sz="11000" spc="-150" dirty="0" smtClean="0">
              <a:ln w="3175">
                <a:noFill/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charset="0"/>
            </a:endParaRPr>
          </a:p>
          <a:p>
            <a:pPr algn="ctr">
              <a:spcBef>
                <a:spcPts val="2400"/>
              </a:spcBef>
              <a:spcAft>
                <a:spcPts val="2400"/>
              </a:spcAft>
            </a:pPr>
            <a:r>
              <a:rPr lang="en-US" sz="7000" dirty="0" smtClean="0"/>
              <a:t>Presented by</a:t>
            </a:r>
          </a:p>
          <a:p>
            <a:pPr algn="ctr"/>
            <a:r>
              <a:rPr lang="en-US" sz="11000" spc="-15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cs typeface="Arial" charset="0"/>
              </a:rPr>
              <a:t>Brandon L. Bowen,</a:t>
            </a:r>
          </a:p>
          <a:p>
            <a:pPr algn="ctr"/>
            <a:r>
              <a:rPr lang="en-US" sz="8000" spc="-150" dirty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cs typeface="Arial" charset="0"/>
              </a:rPr>
              <a:t>with the assistance of Sun Tzu  </a:t>
            </a:r>
            <a:r>
              <a:rPr lang="en-US" sz="8000" spc="-150" dirty="0" err="1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cs typeface="Arial" charset="0"/>
              </a:rPr>
              <a:t>孫子</a:t>
            </a:r>
            <a:r>
              <a:rPr lang="en-US" sz="8000" spc="-150" dirty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cs typeface="Arial" charset="0"/>
              </a:rPr>
              <a:t> (c. 6th century BCE</a:t>
            </a:r>
            <a:r>
              <a:rPr lang="en-US" sz="8000" spc="-15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cs typeface="Arial" charset="0"/>
              </a:rPr>
              <a:t>)</a:t>
            </a:r>
            <a:endParaRPr lang="en-US" sz="8000" spc="-150" dirty="0">
              <a:ln w="3175">
                <a:noFill/>
              </a:ln>
              <a:gradFill flip="none" rotWithShape="1">
                <a:gsLst>
                  <a:gs pos="0">
                    <a:srgbClr val="FFFFB9"/>
                  </a:gs>
                  <a:gs pos="36000">
                    <a:srgbClr val="FFFF99"/>
                  </a:gs>
                  <a:gs pos="86000">
                    <a:srgbClr val="F6AE1E"/>
                  </a:gs>
                </a:gsLst>
                <a:lin ang="5400000" scaled="0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  <a:cs typeface="Arial" charset="0"/>
            </a:endParaRPr>
          </a:p>
          <a:p>
            <a:pPr algn="ctr"/>
            <a:endParaRPr lang="en-US" spc="-150" dirty="0" smtClean="0">
              <a:ln w="3175">
                <a:noFill/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charset="0"/>
            </a:endParaRPr>
          </a:p>
          <a:p>
            <a:pPr algn="ctr"/>
            <a:endParaRPr lang="en-US" spc="-150" dirty="0" smtClean="0">
              <a:ln w="3175">
                <a:noFill/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small" dirty="0" smtClean="0"/>
              <a:t>Rezoning Denied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40280"/>
            <a:ext cx="8229600" cy="3931920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+mj-lt"/>
              </a:rPr>
              <a:t>Taking /  Due Process / Equal Protection </a:t>
            </a:r>
          </a:p>
          <a:p>
            <a:endParaRPr lang="en-US" sz="3000" dirty="0">
              <a:latin typeface="+mj-lt"/>
            </a:endParaRPr>
          </a:p>
          <a:p>
            <a:r>
              <a:rPr lang="en-US" sz="3000" dirty="0" smtClean="0">
                <a:latin typeface="+mj-lt"/>
              </a:rPr>
              <a:t>Is the existing zoning a substantial detriment to the subject property?</a:t>
            </a:r>
          </a:p>
          <a:p>
            <a:endParaRPr lang="en-US" sz="3000" dirty="0" smtClean="0">
              <a:latin typeface="+mj-lt"/>
            </a:endParaRPr>
          </a:p>
          <a:p>
            <a:r>
              <a:rPr lang="en-US" sz="3000" dirty="0" smtClean="0">
                <a:latin typeface="+mj-lt"/>
              </a:rPr>
              <a:t>Does the existing zoning substantially benefit the public welfare?</a:t>
            </a:r>
          </a:p>
        </p:txBody>
      </p:sp>
    </p:spTree>
    <p:extLst>
      <p:ext uri="{BB962C8B-B14F-4D97-AF65-F5344CB8AC3E}">
        <p14:creationId xmlns:p14="http://schemas.microsoft.com/office/powerpoint/2010/main" val="2256246561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small" dirty="0" smtClean="0"/>
              <a:t>Rezoning Granted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45080"/>
            <a:ext cx="7620000" cy="3931920"/>
          </a:xfrm>
        </p:spPr>
        <p:txBody>
          <a:bodyPr>
            <a:normAutofit/>
          </a:bodyPr>
          <a:lstStyle/>
          <a:p>
            <a:r>
              <a:rPr lang="en-US" sz="3000" dirty="0">
                <a:latin typeface="+mj-lt"/>
              </a:rPr>
              <a:t>Is the rezoning a manifest abuse of the zoning power?</a:t>
            </a:r>
          </a:p>
          <a:p>
            <a:endParaRPr lang="en-US" sz="3000" dirty="0">
              <a:latin typeface="+mj-lt"/>
            </a:endParaRPr>
          </a:p>
          <a:p>
            <a:r>
              <a:rPr lang="en-US" sz="3000" dirty="0" smtClean="0">
                <a:latin typeface="+mj-lt"/>
              </a:rPr>
              <a:t>Fraud?</a:t>
            </a:r>
          </a:p>
          <a:p>
            <a:endParaRPr lang="en-US" sz="3000" dirty="0" smtClean="0">
              <a:latin typeface="+mj-lt"/>
            </a:endParaRPr>
          </a:p>
          <a:p>
            <a:r>
              <a:rPr lang="en-US" sz="3000" dirty="0">
                <a:latin typeface="+mj-lt"/>
              </a:rPr>
              <a:t>Arbitrary and Capricious?</a:t>
            </a:r>
          </a:p>
        </p:txBody>
      </p:sp>
    </p:spTree>
    <p:extLst>
      <p:ext uri="{BB962C8B-B14F-4D97-AF65-F5344CB8AC3E}">
        <p14:creationId xmlns:p14="http://schemas.microsoft.com/office/powerpoint/2010/main" val="697704259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229600" cy="1143000"/>
          </a:xfrm>
        </p:spPr>
        <p:txBody>
          <a:bodyPr/>
          <a:lstStyle/>
          <a:p>
            <a:pPr algn="ctr"/>
            <a:r>
              <a:rPr lang="en-US" cap="small" dirty="0" smtClean="0"/>
              <a:t>Special Use Permit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535680"/>
            <a:ext cx="7010400" cy="1722120"/>
          </a:xfrm>
        </p:spPr>
        <p:txBody>
          <a:bodyPr>
            <a:normAutofit/>
          </a:bodyPr>
          <a:lstStyle/>
          <a:p>
            <a:r>
              <a:rPr lang="en-US" sz="3000" dirty="0">
                <a:latin typeface="+mj-lt"/>
              </a:rPr>
              <a:t>Whether granted or denied, what are the </a:t>
            </a:r>
            <a:r>
              <a:rPr lang="en-US" sz="3000" dirty="0" smtClean="0">
                <a:latin typeface="+mj-lt"/>
              </a:rPr>
              <a:t>subjective </a:t>
            </a:r>
            <a:r>
              <a:rPr lang="en-US" sz="3000" dirty="0">
                <a:latin typeface="+mj-lt"/>
              </a:rPr>
              <a:t>and objective criteria of the ordinance?</a:t>
            </a:r>
          </a:p>
        </p:txBody>
      </p:sp>
    </p:spTree>
    <p:extLst>
      <p:ext uri="{BB962C8B-B14F-4D97-AF65-F5344CB8AC3E}">
        <p14:creationId xmlns:p14="http://schemas.microsoft.com/office/powerpoint/2010/main" val="215050210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cap="small" dirty="0" err="1"/>
              <a:t>Guhl</a:t>
            </a:r>
            <a:r>
              <a:rPr lang="en-US" cap="small" dirty="0"/>
              <a:t>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54480"/>
            <a:ext cx="8382000" cy="960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+mj-lt"/>
              </a:rPr>
              <a:t>(</a:t>
            </a:r>
            <a:r>
              <a:rPr lang="en-US" sz="2800" u="sng" dirty="0" err="1" smtClean="0">
                <a:latin typeface="+mj-lt"/>
              </a:rPr>
              <a:t>Guhl</a:t>
            </a:r>
            <a:r>
              <a:rPr lang="en-US" sz="2800" u="sng" dirty="0" smtClean="0">
                <a:latin typeface="+mj-lt"/>
              </a:rPr>
              <a:t> v. Holcomb Bridge Road Corp.</a:t>
            </a:r>
            <a:r>
              <a:rPr lang="en-US" sz="2800" dirty="0" smtClean="0">
                <a:latin typeface="+mj-lt"/>
              </a:rPr>
              <a:t>, 238 Ga. 322 (1977))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2743200"/>
            <a:ext cx="8229600" cy="3505200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685800">
              <a:buNone/>
            </a:pPr>
            <a:r>
              <a:rPr lang="en-US" sz="3200" dirty="0" smtClean="0">
                <a:latin typeface="+mj-lt"/>
              </a:rPr>
              <a:t>(1)	Existing uses and zoning of nearby property;</a:t>
            </a:r>
          </a:p>
          <a:p>
            <a:pPr marL="685800" indent="-685800">
              <a:buFont typeface="Wingdings 2"/>
              <a:buAutoNum type="arabicParenBoth"/>
            </a:pPr>
            <a:endParaRPr lang="en-US" sz="3200" dirty="0" smtClean="0">
              <a:latin typeface="+mj-lt"/>
            </a:endParaRPr>
          </a:p>
          <a:p>
            <a:pPr marL="685800" indent="-685800">
              <a:buNone/>
            </a:pPr>
            <a:r>
              <a:rPr lang="en-US" sz="3200" dirty="0" smtClean="0">
                <a:latin typeface="+mj-lt"/>
              </a:rPr>
              <a:t>(2)	The extent to which property values are diminished by the particular zoning restrictions;</a:t>
            </a:r>
          </a:p>
          <a:p>
            <a:pPr marL="685800" indent="-685800">
              <a:buFont typeface="Wingdings 2"/>
              <a:buAutoNum type="arabicParenBoth"/>
            </a:pPr>
            <a:endParaRPr lang="en-US" sz="3200" dirty="0" smtClean="0">
              <a:latin typeface="+mj-lt"/>
            </a:endParaRPr>
          </a:p>
          <a:p>
            <a:pPr marL="685800" indent="-685800">
              <a:buNone/>
            </a:pPr>
            <a:r>
              <a:rPr lang="en-US" sz="3200" dirty="0" smtClean="0">
                <a:latin typeface="+mj-lt"/>
              </a:rPr>
              <a:t>(3)	The extent to which the destruction of property values of the plaintiffs promotes the health, safety, morals or general welfare of the public;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78259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cap="small" dirty="0" err="1"/>
              <a:t>Guhl</a:t>
            </a:r>
            <a:r>
              <a:rPr lang="en-US" cap="small" dirty="0"/>
              <a:t> Factors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828800"/>
            <a:ext cx="8229600" cy="47244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685800">
              <a:buNone/>
            </a:pPr>
            <a:r>
              <a:rPr lang="en-US" sz="2900" dirty="0" smtClean="0">
                <a:latin typeface="+mj-lt"/>
              </a:rPr>
              <a:t>(4)	The relative gain to the public, as compared to the hardship imposed upon the individual property owner;</a:t>
            </a:r>
          </a:p>
          <a:p>
            <a:pPr marL="685800" indent="-685800">
              <a:buFont typeface="Wingdings 2"/>
              <a:buAutoNum type="arabicParenBoth"/>
            </a:pPr>
            <a:endParaRPr lang="en-US" sz="2900" dirty="0" smtClean="0">
              <a:latin typeface="+mj-lt"/>
            </a:endParaRPr>
          </a:p>
          <a:p>
            <a:pPr marL="685800" indent="-685800">
              <a:buNone/>
            </a:pPr>
            <a:r>
              <a:rPr lang="en-US" sz="2900" dirty="0" smtClean="0">
                <a:latin typeface="+mj-lt"/>
              </a:rPr>
              <a:t>(5)	The suitability of the subject property for the zoned purposes; and</a:t>
            </a:r>
          </a:p>
          <a:p>
            <a:pPr marL="685800" indent="-685800">
              <a:buFont typeface="Wingdings 2"/>
              <a:buAutoNum type="arabicParenBoth"/>
            </a:pPr>
            <a:endParaRPr lang="en-US" sz="2900" dirty="0" smtClean="0">
              <a:latin typeface="+mj-lt"/>
            </a:endParaRPr>
          </a:p>
          <a:p>
            <a:pPr marL="685800" indent="-685800">
              <a:buNone/>
            </a:pPr>
            <a:r>
              <a:rPr lang="en-US" sz="2900" dirty="0" smtClean="0">
                <a:latin typeface="+mj-lt"/>
              </a:rPr>
              <a:t>(6)	The length of time the property has been vacant as zoned considered in the context of land development in the area in the vicinity of the property.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167570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00200"/>
            <a:ext cx="8229600" cy="1143000"/>
          </a:xfrm>
        </p:spPr>
        <p:txBody>
          <a:bodyPr>
            <a:normAutofit/>
          </a:bodyPr>
          <a:lstStyle/>
          <a:p>
            <a:r>
              <a:rPr lang="en-US" cap="small" dirty="0" smtClean="0"/>
              <a:t>What is the standard of review?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68880"/>
            <a:ext cx="7467600" cy="301752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sz="3000" dirty="0" smtClean="0">
                <a:latin typeface="+mj-lt"/>
              </a:rPr>
              <a:t>How is the court going to view the evidence?</a:t>
            </a:r>
          </a:p>
          <a:p>
            <a:endParaRPr lang="en-US" sz="3000" dirty="0" smtClean="0">
              <a:latin typeface="+mj-lt"/>
            </a:endParaRPr>
          </a:p>
          <a:p>
            <a:r>
              <a:rPr lang="en-US" sz="3000" dirty="0" smtClean="0">
                <a:latin typeface="+mj-lt"/>
              </a:rPr>
              <a:t>Who bears the burden of proof?</a:t>
            </a:r>
            <a:endParaRPr lang="en-US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1961048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038761"/>
            <a:ext cx="8686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Quixley LET" pitchFamily="2" charset="0"/>
              </a:rPr>
              <a:t>The expert in battle seeks his victory from strategic advantage and does not demand it from his men</a:t>
            </a:r>
            <a:r>
              <a:rPr lang="en-US" sz="4000" dirty="0" smtClean="0">
                <a:latin typeface="Quixley LET" pitchFamily="2" charset="0"/>
              </a:rPr>
              <a:t>. </a:t>
            </a:r>
            <a:r>
              <a:rPr lang="en-US" sz="4000" dirty="0" err="1">
                <a:latin typeface="Quixley LET" pitchFamily="2" charset="0"/>
              </a:rPr>
              <a:t>孫子</a:t>
            </a:r>
            <a:endParaRPr lang="en-US" sz="4000" dirty="0">
              <a:latin typeface="Quixley LET" pitchFamily="2" charset="0"/>
            </a:endParaRPr>
          </a:p>
          <a:p>
            <a:endParaRPr lang="en-US" sz="4000" dirty="0">
              <a:latin typeface="Quixley LET" pitchFamily="2" charset="0"/>
            </a:endParaRPr>
          </a:p>
        </p:txBody>
      </p:sp>
      <p:pic>
        <p:nvPicPr>
          <p:cNvPr id="4" name="Picture 2" descr="https://djoh.files.wordpress.com/2011/04/chinese-dragon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50" y="2667000"/>
            <a:ext cx="5676900" cy="3446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3226290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cap="small" dirty="0"/>
              <a:t>Rezoning </a:t>
            </a:r>
            <a:r>
              <a:rPr lang="en-US" cap="small" dirty="0" smtClean="0"/>
              <a:t>Denied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87880"/>
            <a:ext cx="8229600" cy="4389120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+mj-lt"/>
              </a:rPr>
              <a:t>De novo hearing  (New evidence comes in)</a:t>
            </a:r>
          </a:p>
          <a:p>
            <a:endParaRPr lang="en-US" sz="3000" dirty="0">
              <a:latin typeface="+mj-lt"/>
            </a:endParaRPr>
          </a:p>
          <a:p>
            <a:r>
              <a:rPr lang="en-US" sz="3000" dirty="0" smtClean="0">
                <a:latin typeface="+mj-lt"/>
              </a:rPr>
              <a:t>Property owner bears the burden of showing that existing zoning is a significant burden.</a:t>
            </a:r>
          </a:p>
          <a:p>
            <a:pPr marL="0" indent="0">
              <a:buNone/>
            </a:pPr>
            <a:endParaRPr lang="en-US" sz="3000" dirty="0" smtClean="0">
              <a:latin typeface="+mj-lt"/>
            </a:endParaRPr>
          </a:p>
          <a:p>
            <a:r>
              <a:rPr lang="en-US" sz="3000" dirty="0" smtClean="0">
                <a:latin typeface="+mj-lt"/>
              </a:rPr>
              <a:t>If PO carries that burden, then local government bears the burden of showing that the significant burden is justified by the public benefit.</a:t>
            </a:r>
            <a:endParaRPr lang="en-US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8166083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2688"/>
            <a:ext cx="8229600" cy="1962912"/>
          </a:xfrm>
        </p:spPr>
        <p:txBody>
          <a:bodyPr>
            <a:noAutofit/>
          </a:bodyPr>
          <a:lstStyle/>
          <a:p>
            <a:pPr algn="ctr"/>
            <a:r>
              <a:rPr lang="en-US" cap="small" dirty="0"/>
              <a:t>Rezoning </a:t>
            </a:r>
            <a:r>
              <a:rPr lang="en-US" cap="small" dirty="0" smtClean="0"/>
              <a:t>Granted /</a:t>
            </a:r>
            <a:br>
              <a:rPr lang="en-US" cap="small" dirty="0" smtClean="0"/>
            </a:br>
            <a:r>
              <a:rPr lang="en-US" cap="small" dirty="0" smtClean="0"/>
              <a:t>Neighbor </a:t>
            </a:r>
            <a:r>
              <a:rPr lang="en-US" cap="small" dirty="0"/>
              <a:t>challenge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78480"/>
            <a:ext cx="8229600" cy="2788920"/>
          </a:xfrm>
        </p:spPr>
        <p:txBody>
          <a:bodyPr/>
          <a:lstStyle/>
          <a:p>
            <a:endParaRPr lang="en-US" dirty="0" smtClean="0"/>
          </a:p>
          <a:p>
            <a:r>
              <a:rPr lang="en-US" sz="3000" dirty="0" smtClean="0">
                <a:latin typeface="+mj-lt"/>
              </a:rPr>
              <a:t>De novo (new evidence comes in)</a:t>
            </a:r>
          </a:p>
          <a:p>
            <a:endParaRPr lang="en-US" sz="3000" dirty="0">
              <a:latin typeface="+mj-lt"/>
            </a:endParaRPr>
          </a:p>
          <a:p>
            <a:r>
              <a:rPr lang="en-US" sz="3000" dirty="0" smtClean="0">
                <a:latin typeface="+mj-lt"/>
              </a:rPr>
              <a:t>Neighbor bears the burden of showing manifest abuse of the zoning power.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117520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cap="small" dirty="0"/>
              <a:t>Special Use Permit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45080"/>
            <a:ext cx="8229600" cy="3627120"/>
          </a:xfrm>
        </p:spPr>
        <p:txBody>
          <a:bodyPr/>
          <a:lstStyle/>
          <a:p>
            <a:r>
              <a:rPr lang="en-US" sz="3000" dirty="0" smtClean="0">
                <a:latin typeface="+mj-lt"/>
              </a:rPr>
              <a:t>Record review – </a:t>
            </a:r>
            <a:r>
              <a:rPr lang="en-US" sz="3000" b="1" i="1" u="sng" dirty="0" smtClean="0">
                <a:latin typeface="+mj-lt"/>
              </a:rPr>
              <a:t>NO</a:t>
            </a:r>
            <a:r>
              <a:rPr lang="en-US" sz="3000" dirty="0" smtClean="0">
                <a:latin typeface="+mj-lt"/>
              </a:rPr>
              <a:t> new evidence!</a:t>
            </a:r>
          </a:p>
          <a:p>
            <a:pPr marL="0" indent="0">
              <a:buNone/>
            </a:pPr>
            <a:endParaRPr lang="en-US" sz="3000" dirty="0" smtClean="0">
              <a:latin typeface="+mj-lt"/>
            </a:endParaRPr>
          </a:p>
          <a:p>
            <a:r>
              <a:rPr lang="en-US" sz="3000" dirty="0" smtClean="0">
                <a:latin typeface="+mj-lt"/>
              </a:rPr>
              <a:t>Any evidence standard – is there any substantial evidence in the record that supports the decision?</a:t>
            </a:r>
          </a:p>
          <a:p>
            <a:endParaRPr lang="en-US" sz="3000" dirty="0">
              <a:latin typeface="+mj-lt"/>
            </a:endParaRPr>
          </a:p>
          <a:p>
            <a:r>
              <a:rPr lang="en-US" sz="3000" dirty="0" smtClean="0">
                <a:latin typeface="+mj-lt"/>
              </a:rPr>
              <a:t>Standard is deferential to the local government.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56896100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cdn2.content.compendiumblog.com/uploads/user/4ba555a9-69b1-4faa-b607-8e7a02ffe491/cbaf8eea-da4e-4328-b472-239bbc997f92/Image/e05e8b9b36aabdb2879fa3e0ca1c74d4/36a24e2c_8456_4c4d_a3fd_c3754f2e9d89.jpg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81000"/>
            <a:ext cx="4800600" cy="60198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4598670" y="2895600"/>
            <a:ext cx="4572000" cy="6617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sz="800" spc="-150" dirty="0">
              <a:ln w="3175">
                <a:noFill/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algn="ctr"/>
            <a:endParaRPr lang="en-US" sz="900" dirty="0"/>
          </a:p>
          <a:p>
            <a:pPr algn="ctr"/>
            <a:endParaRPr lang="en-US" sz="1000" dirty="0">
              <a:gradFill>
                <a:gsLst>
                  <a:gs pos="0">
                    <a:srgbClr val="5E9EFF"/>
                  </a:gs>
                  <a:gs pos="39999">
                    <a:srgbClr val="85C2FF"/>
                  </a:gs>
                  <a:gs pos="70000">
                    <a:srgbClr val="C4D6EB"/>
                  </a:gs>
                  <a:gs pos="100000">
                    <a:srgbClr val="FFEBFA"/>
                  </a:gs>
                </a:gsLst>
                <a:lin ang="5400000" scaled="0"/>
              </a:gradFill>
            </a:endParaRPr>
          </a:p>
          <a:p>
            <a:pPr algn="ctr"/>
            <a:endParaRPr lang="en-US" sz="1000" dirty="0">
              <a:gradFill>
                <a:gsLst>
                  <a:gs pos="0">
                    <a:srgbClr val="5E9EFF"/>
                  </a:gs>
                  <a:gs pos="39999">
                    <a:srgbClr val="85C2FF"/>
                  </a:gs>
                  <a:gs pos="70000">
                    <a:srgbClr val="C4D6EB"/>
                  </a:gs>
                  <a:gs pos="100000">
                    <a:srgbClr val="FFEBFA"/>
                  </a:gs>
                </a:gsLst>
                <a:lin ang="5400000" scaled="0"/>
              </a:gra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90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cap="small" dirty="0" smtClean="0"/>
              <a:t>What evidence to present?</a:t>
            </a:r>
            <a:endParaRPr lang="en-US" cap="small" dirty="0"/>
          </a:p>
        </p:txBody>
      </p:sp>
    </p:spTree>
    <p:extLst>
      <p:ext uri="{BB962C8B-B14F-4D97-AF65-F5344CB8AC3E}">
        <p14:creationId xmlns:p14="http://schemas.microsoft.com/office/powerpoint/2010/main" val="64097663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3429000" cy="4648200"/>
          </a:xfrm>
        </p:spPr>
        <p:txBody>
          <a:bodyPr>
            <a:normAutofit/>
          </a:bodyPr>
          <a:lstStyle/>
          <a:p>
            <a:pPr marL="0" indent="1588">
              <a:buFontTx/>
              <a:buNone/>
              <a:defRPr/>
            </a:pPr>
            <a:r>
              <a:rPr lang="en-US" sz="4000" dirty="0">
                <a:latin typeface="Quixley LET" pitchFamily="2" charset="0"/>
              </a:rPr>
              <a:t>Victorious warriors win first and then go to war, while defeated warriors go to war first and then seek to win.  </a:t>
            </a:r>
            <a:r>
              <a:rPr lang="en-US" sz="4000" dirty="0" err="1">
                <a:latin typeface="Quixley LET" pitchFamily="2" charset="0"/>
              </a:rPr>
              <a:t>孫子</a:t>
            </a:r>
            <a:endParaRPr lang="en-US" sz="4000" dirty="0">
              <a:latin typeface="Quixley LET" pitchFamily="2" charset="0"/>
            </a:endParaRP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3" name="Picture 2" descr="https://encrypted-tbn2.gstatic.com/images?q=tbn:ANd9GcRr2t8HhBpRD-_EWPdTbbIxGrmVxjuxRUgQL4sLCJOCTkifYJwR-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143000"/>
            <a:ext cx="3761617" cy="48931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2708111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cap="small" dirty="0"/>
              <a:t>Rezoning Denied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800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000" b="1" u="sng" dirty="0" smtClean="0">
                <a:latin typeface="+mj-lt"/>
              </a:rPr>
              <a:t>The existing zoning is not a substantive detriment.</a:t>
            </a:r>
          </a:p>
          <a:p>
            <a:endParaRPr lang="en-US" sz="15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Existing Zoning is consistent with land use planning / FLUM</a:t>
            </a:r>
          </a:p>
          <a:p>
            <a:r>
              <a:rPr lang="en-US" sz="2800" dirty="0" smtClean="0">
                <a:latin typeface="+mj-lt"/>
              </a:rPr>
              <a:t>Existing Zoning is consistent with surrounding zoning – so be able to show the surrounding area.</a:t>
            </a:r>
          </a:p>
          <a:p>
            <a:r>
              <a:rPr lang="en-US" sz="2800" dirty="0" smtClean="0">
                <a:latin typeface="+mj-lt"/>
              </a:rPr>
              <a:t>Existing Zoning is consistent with actual uses in the area.</a:t>
            </a:r>
          </a:p>
          <a:p>
            <a:r>
              <a:rPr lang="en-US" sz="2800" dirty="0" smtClean="0">
                <a:latin typeface="+mj-lt"/>
              </a:rPr>
              <a:t>What uses could be made of the property </a:t>
            </a:r>
            <a:r>
              <a:rPr lang="en-US" sz="2800" b="1" i="1" u="sng" dirty="0" smtClean="0">
                <a:latin typeface="+mj-lt"/>
              </a:rPr>
              <a:t>as zoned</a:t>
            </a:r>
            <a:r>
              <a:rPr lang="en-US" sz="2800" dirty="0" smtClean="0">
                <a:latin typeface="+mj-lt"/>
              </a:rPr>
              <a:t>?</a:t>
            </a:r>
          </a:p>
          <a:p>
            <a:r>
              <a:rPr lang="en-US" sz="2800" dirty="0" smtClean="0">
                <a:latin typeface="+mj-lt"/>
              </a:rPr>
              <a:t>Appraise the property and compare to acquisition price.</a:t>
            </a:r>
          </a:p>
        </p:txBody>
      </p:sp>
    </p:spTree>
    <p:extLst>
      <p:ext uri="{BB962C8B-B14F-4D97-AF65-F5344CB8AC3E}">
        <p14:creationId xmlns:p14="http://schemas.microsoft.com/office/powerpoint/2010/main" val="31657730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cap="small" dirty="0"/>
              <a:t>Rezoning Denied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7391400" cy="4800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000" dirty="0">
                <a:latin typeface="+mj-lt"/>
              </a:rPr>
              <a:t>Existing zoning supports the public benefit.</a:t>
            </a:r>
          </a:p>
          <a:p>
            <a:r>
              <a:rPr lang="en-US" sz="3000" dirty="0" smtClean="0">
                <a:latin typeface="+mj-lt"/>
              </a:rPr>
              <a:t>Impact of the rezoning on infrastructure.</a:t>
            </a:r>
          </a:p>
          <a:p>
            <a:r>
              <a:rPr lang="en-US" sz="3000" dirty="0" smtClean="0">
                <a:latin typeface="+mj-lt"/>
              </a:rPr>
              <a:t>Impact of the rezoning on property values.</a:t>
            </a:r>
          </a:p>
          <a:p>
            <a:r>
              <a:rPr lang="en-US" sz="3000" dirty="0" smtClean="0">
                <a:latin typeface="+mj-lt"/>
              </a:rPr>
              <a:t>Impact of the rezoning on traffic.</a:t>
            </a:r>
          </a:p>
          <a:p>
            <a:r>
              <a:rPr lang="en-US" sz="3000" dirty="0" smtClean="0">
                <a:latin typeface="+mj-lt"/>
              </a:rPr>
              <a:t>Nuisance concerns.</a:t>
            </a:r>
          </a:p>
          <a:p>
            <a:r>
              <a:rPr lang="en-US" sz="3000" dirty="0" smtClean="0">
                <a:latin typeface="+mj-lt"/>
              </a:rPr>
              <a:t>Impact of rezoning on consistent land use planning – would rezoning undermine future planning?</a:t>
            </a:r>
          </a:p>
        </p:txBody>
      </p:sp>
    </p:spTree>
    <p:extLst>
      <p:ext uri="{BB962C8B-B14F-4D97-AF65-F5344CB8AC3E}">
        <p14:creationId xmlns:p14="http://schemas.microsoft.com/office/powerpoint/2010/main" val="413321517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cap="small" dirty="0"/>
              <a:t>Rezoning Granted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87880"/>
            <a:ext cx="8153400" cy="4389120"/>
          </a:xfrm>
        </p:spPr>
        <p:txBody>
          <a:bodyPr>
            <a:normAutofit lnSpcReduction="10000"/>
          </a:bodyPr>
          <a:lstStyle/>
          <a:p>
            <a:r>
              <a:rPr lang="en-US" sz="3000" dirty="0" smtClean="0">
                <a:latin typeface="+mj-lt"/>
              </a:rPr>
              <a:t>Is the new zoning consistent with the future land use plan / comprehensive planning?</a:t>
            </a:r>
          </a:p>
          <a:p>
            <a:endParaRPr lang="en-US" sz="3000" dirty="0" smtClean="0">
              <a:latin typeface="+mj-lt"/>
            </a:endParaRPr>
          </a:p>
          <a:p>
            <a:r>
              <a:rPr lang="en-US" sz="3000" dirty="0" smtClean="0">
                <a:latin typeface="+mj-lt"/>
              </a:rPr>
              <a:t>Is the new zoning consistent with the zoning of surrounding properties and the development trend?</a:t>
            </a:r>
          </a:p>
          <a:p>
            <a:endParaRPr lang="en-US" sz="3000" dirty="0" smtClean="0">
              <a:latin typeface="+mj-lt"/>
            </a:endParaRPr>
          </a:p>
          <a:p>
            <a:r>
              <a:rPr lang="en-US" sz="3000" dirty="0" smtClean="0">
                <a:latin typeface="+mj-lt"/>
              </a:rPr>
              <a:t>Do the challengers have </a:t>
            </a:r>
            <a:r>
              <a:rPr lang="en-US" sz="3000" b="1" i="1" u="sng" dirty="0" smtClean="0">
                <a:latin typeface="+mj-lt"/>
              </a:rPr>
              <a:t>STANDING</a:t>
            </a:r>
            <a:r>
              <a:rPr lang="en-US" sz="3000" dirty="0">
                <a:latin typeface="+mj-lt"/>
              </a:rPr>
              <a:t>?</a:t>
            </a:r>
            <a:r>
              <a:rPr lang="en-US" sz="3000" dirty="0" smtClean="0">
                <a:latin typeface="+mj-lt"/>
              </a:rPr>
              <a:t>  (Should you raise this in your report?)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627666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cap="small" dirty="0"/>
              <a:t>Special Use Permit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8229600" cy="43891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000" dirty="0" smtClean="0">
                <a:latin typeface="+mj-lt"/>
              </a:rPr>
              <a:t>What Evidence is </a:t>
            </a:r>
            <a:r>
              <a:rPr lang="en-US" sz="3000" u="sng" dirty="0" smtClean="0">
                <a:latin typeface="+mj-lt"/>
              </a:rPr>
              <a:t>IN THE RECORD</a:t>
            </a:r>
            <a:r>
              <a:rPr lang="en-US" sz="3000" dirty="0" smtClean="0">
                <a:latin typeface="+mj-lt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sz="3000" dirty="0" smtClean="0">
                <a:latin typeface="+mj-lt"/>
              </a:rPr>
              <a:t>Does is track the </a:t>
            </a:r>
            <a:r>
              <a:rPr lang="en-US" sz="3000" dirty="0" err="1" smtClean="0">
                <a:latin typeface="+mj-lt"/>
              </a:rPr>
              <a:t>Guhl</a:t>
            </a:r>
            <a:r>
              <a:rPr lang="en-US" sz="3000" dirty="0" smtClean="0">
                <a:latin typeface="+mj-lt"/>
              </a:rPr>
              <a:t> Factors?</a:t>
            </a:r>
          </a:p>
          <a:p>
            <a:pPr>
              <a:lnSpc>
                <a:spcPct val="150000"/>
              </a:lnSpc>
            </a:pPr>
            <a:r>
              <a:rPr lang="en-US" sz="3000" dirty="0" smtClean="0">
                <a:latin typeface="+mj-lt"/>
              </a:rPr>
              <a:t>Does it support the criteria in the ordinance?</a:t>
            </a:r>
          </a:p>
          <a:p>
            <a:pPr>
              <a:lnSpc>
                <a:spcPct val="150000"/>
              </a:lnSpc>
            </a:pPr>
            <a:r>
              <a:rPr lang="en-US" sz="3000" dirty="0" smtClean="0">
                <a:latin typeface="+mj-lt"/>
              </a:rPr>
              <a:t>Planner’s analysis and recommendation are key.</a:t>
            </a:r>
          </a:p>
          <a:p>
            <a:pPr>
              <a:lnSpc>
                <a:spcPct val="150000"/>
              </a:lnSpc>
            </a:pPr>
            <a:r>
              <a:rPr lang="en-US" sz="3000" dirty="0" smtClean="0">
                <a:latin typeface="+mj-lt"/>
              </a:rPr>
              <a:t>Transcript of the public hearing.</a:t>
            </a:r>
            <a:endParaRPr lang="en-US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2300066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cap="small" dirty="0"/>
              <a:t>What witnesses?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35480"/>
            <a:ext cx="8229600" cy="438912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Planners</a:t>
            </a:r>
          </a:p>
          <a:p>
            <a:pPr lvl="1"/>
            <a:r>
              <a:rPr lang="en-US" sz="2600" dirty="0" smtClean="0">
                <a:latin typeface="+mj-lt"/>
              </a:rPr>
              <a:t>Employed or Independent?</a:t>
            </a:r>
          </a:p>
          <a:p>
            <a:r>
              <a:rPr lang="en-US" dirty="0" smtClean="0">
                <a:latin typeface="+mj-lt"/>
              </a:rPr>
              <a:t>Appraiser</a:t>
            </a:r>
          </a:p>
          <a:p>
            <a:r>
              <a:rPr lang="en-US" dirty="0" smtClean="0">
                <a:latin typeface="+mj-lt"/>
              </a:rPr>
              <a:t>Other Developers – can talk about viable uses as zoned.</a:t>
            </a:r>
          </a:p>
          <a:p>
            <a:r>
              <a:rPr lang="en-US" dirty="0" smtClean="0">
                <a:latin typeface="+mj-lt"/>
              </a:rPr>
              <a:t>Engineers</a:t>
            </a:r>
          </a:p>
          <a:p>
            <a:pPr lvl="1"/>
            <a:r>
              <a:rPr lang="en-US" sz="2600" dirty="0" smtClean="0">
                <a:latin typeface="+mj-lt"/>
              </a:rPr>
              <a:t>Traffic</a:t>
            </a:r>
          </a:p>
          <a:p>
            <a:pPr lvl="1"/>
            <a:r>
              <a:rPr lang="en-US" sz="2600" dirty="0" smtClean="0">
                <a:latin typeface="+mj-lt"/>
              </a:rPr>
              <a:t>Environmental concerns</a:t>
            </a:r>
            <a:endParaRPr lang="en-US" sz="2600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Real Estate Agents</a:t>
            </a:r>
          </a:p>
          <a:p>
            <a:r>
              <a:rPr lang="en-US" b="1" i="1" u="sng" dirty="0" smtClean="0">
                <a:latin typeface="+mj-lt"/>
              </a:rPr>
              <a:t>Legislators?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73486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cap="small" dirty="0"/>
              <a:t>Evidence in every case: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0700" y="3886200"/>
            <a:ext cx="5562600" cy="731520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+mj-lt"/>
              </a:rPr>
              <a:t>Certified copy of the ordinance.</a:t>
            </a:r>
            <a:endParaRPr lang="en-US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281281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438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cap="small" dirty="0" smtClean="0"/>
              <a:t>What defenses can I expect?</a:t>
            </a:r>
            <a:endParaRPr lang="en-US" cap="small" dirty="0"/>
          </a:p>
        </p:txBody>
      </p:sp>
    </p:spTree>
    <p:extLst>
      <p:ext uri="{BB962C8B-B14F-4D97-AF65-F5344CB8AC3E}">
        <p14:creationId xmlns:p14="http://schemas.microsoft.com/office/powerpoint/2010/main" val="42054833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4343400" cy="5715000"/>
          </a:xfrm>
        </p:spPr>
        <p:txBody>
          <a:bodyPr>
            <a:normAutofit fontScale="92500" lnSpcReduction="10000"/>
          </a:bodyPr>
          <a:lstStyle/>
          <a:p>
            <a:pPr marL="0" indent="1588">
              <a:buFontTx/>
              <a:buNone/>
              <a:defRPr/>
            </a:pPr>
            <a:r>
              <a:rPr lang="en-US" sz="4000" dirty="0">
                <a:latin typeface="Quixley LET" pitchFamily="2" charset="0"/>
              </a:rPr>
              <a:t>It is said that if you know your enemies and know yourself, you will not be imperiled in a hundred battles; if you do not know your enemies but do know yourself, you will win one and lose one; if you do not know your enemies nor yourself, you will be imperiled in every single battle.  </a:t>
            </a:r>
            <a:r>
              <a:rPr lang="en-US" sz="4000" dirty="0" err="1">
                <a:latin typeface="Quixley LET" pitchFamily="2" charset="0"/>
              </a:rPr>
              <a:t>孫子</a:t>
            </a:r>
            <a:endParaRPr lang="en-US" sz="4000" dirty="0">
              <a:latin typeface="Quixley LET" pitchFamily="2" charset="0"/>
            </a:endParaRP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3" name="Picture 2" descr="http://s3.amazonaws.com/rapgenius/5JKUzGXST4OXX359ARqp_sun_tzu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990600"/>
            <a:ext cx="3810000" cy="50749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10791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66800" y="4876800"/>
            <a:ext cx="7924800" cy="1066800"/>
          </a:xfrm>
        </p:spPr>
        <p:txBody>
          <a:bodyPr>
            <a:normAutofit fontScale="92500" lnSpcReduction="20000"/>
          </a:bodyPr>
          <a:lstStyle/>
          <a:p>
            <a:pPr marL="0" indent="1588">
              <a:buFontTx/>
              <a:buNone/>
              <a:defRPr/>
            </a:pPr>
            <a:r>
              <a:rPr lang="en-US" sz="4000" dirty="0">
                <a:latin typeface="Quixley LET" pitchFamily="2" charset="0"/>
              </a:rPr>
              <a:t>There is no instance of a nation benefitting from prolonged warfare. - </a:t>
            </a:r>
            <a:r>
              <a:rPr lang="en-US" sz="4000" dirty="0" err="1">
                <a:latin typeface="Quixley LET" pitchFamily="2" charset="0"/>
              </a:rPr>
              <a:t>孫子</a:t>
            </a:r>
            <a:r>
              <a:rPr lang="en-US" sz="4000" dirty="0">
                <a:latin typeface="Quixley LET" pitchFamily="2" charset="0"/>
              </a:rPr>
              <a:t> </a:t>
            </a:r>
            <a:endParaRPr lang="en-US" sz="4000" dirty="0" smtClean="0">
              <a:latin typeface="Quixley LET" pitchFamily="2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3" name="Picture 2" descr="http://static.businessinsider.com/image/4dd29a4549e2ae460d220000/imag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914400"/>
            <a:ext cx="4686155" cy="32918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1312469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cap="small" dirty="0"/>
              <a:t>Notice and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087880"/>
            <a:ext cx="6781800" cy="454152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+mj-lt"/>
              </a:rPr>
              <a:t>Ordinance as a whole properly adopted.  </a:t>
            </a:r>
          </a:p>
          <a:p>
            <a:r>
              <a:rPr lang="en-US" sz="2800" dirty="0" smtClean="0">
                <a:latin typeface="+mj-lt"/>
              </a:rPr>
              <a:t>Map properly adopted and provable.</a:t>
            </a:r>
          </a:p>
          <a:p>
            <a:r>
              <a:rPr lang="en-US" sz="2800" dirty="0" smtClean="0">
                <a:latin typeface="+mj-lt"/>
              </a:rPr>
              <a:t>Zoning Decision complies with ZPL</a:t>
            </a:r>
          </a:p>
          <a:p>
            <a:pPr lvl="1"/>
            <a:r>
              <a:rPr lang="en-US" sz="2800" dirty="0" smtClean="0">
                <a:latin typeface="+mj-lt"/>
              </a:rPr>
              <a:t>- notice</a:t>
            </a:r>
          </a:p>
          <a:p>
            <a:pPr lvl="1"/>
            <a:r>
              <a:rPr lang="en-US" sz="2800" dirty="0" smtClean="0">
                <a:latin typeface="+mj-lt"/>
              </a:rPr>
              <a:t>- public hearing</a:t>
            </a:r>
          </a:p>
          <a:p>
            <a:pPr lvl="1"/>
            <a:r>
              <a:rPr lang="en-US" sz="2800" dirty="0" smtClean="0">
                <a:latin typeface="+mj-lt"/>
              </a:rPr>
              <a:t>- sign</a:t>
            </a:r>
            <a:endParaRPr lang="en-US" sz="2800" dirty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Standards</a:t>
            </a:r>
          </a:p>
          <a:p>
            <a:r>
              <a:rPr lang="en-US" sz="2800" dirty="0" smtClean="0">
                <a:latin typeface="+mj-lt"/>
              </a:rPr>
              <a:t>Policies and Procedures</a:t>
            </a:r>
          </a:p>
        </p:txBody>
      </p:sp>
    </p:spTree>
    <p:extLst>
      <p:ext uri="{BB962C8B-B14F-4D97-AF65-F5344CB8AC3E}">
        <p14:creationId xmlns:p14="http://schemas.microsoft.com/office/powerpoint/2010/main" val="3928931069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cap="small" dirty="0"/>
              <a:t>Spot zoning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3307080"/>
            <a:ext cx="6781800" cy="1874520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+mj-lt"/>
              </a:rPr>
              <a:t>Fringe Area Doctrine</a:t>
            </a:r>
          </a:p>
          <a:p>
            <a:endParaRPr lang="en-US" sz="3000" dirty="0">
              <a:latin typeface="+mj-lt"/>
            </a:endParaRPr>
          </a:p>
          <a:p>
            <a:r>
              <a:rPr lang="en-US" sz="3000" dirty="0" smtClean="0">
                <a:latin typeface="+mj-lt"/>
              </a:rPr>
              <a:t>Consistency with the FLUM / Comp plan</a:t>
            </a:r>
            <a:endParaRPr lang="en-US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776228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cap="small" dirty="0"/>
              <a:t>Selective Enforcement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154680"/>
            <a:ext cx="7848600" cy="2103120"/>
          </a:xfrm>
        </p:spPr>
        <p:txBody>
          <a:bodyPr/>
          <a:lstStyle/>
          <a:p>
            <a:endParaRPr lang="en-US" dirty="0" smtClean="0"/>
          </a:p>
          <a:p>
            <a:r>
              <a:rPr lang="en-US" sz="3000" dirty="0" smtClean="0">
                <a:latin typeface="+mj-lt"/>
              </a:rPr>
              <a:t>Keep records of your zoning actions so that you can be prepared to address other cases that are </a:t>
            </a:r>
            <a:r>
              <a:rPr lang="en-US" sz="3000" b="1" i="1" u="sng" dirty="0" smtClean="0">
                <a:latin typeface="+mj-lt"/>
              </a:rPr>
              <a:t>arguably</a:t>
            </a:r>
            <a:r>
              <a:rPr lang="en-US" sz="3000" dirty="0" smtClean="0">
                <a:latin typeface="+mj-lt"/>
              </a:rPr>
              <a:t> similar.</a:t>
            </a:r>
            <a:endParaRPr lang="en-US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9529120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667000"/>
            <a:ext cx="7162800" cy="1874520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+mj-lt"/>
              </a:rPr>
              <a:t>Highest and Best Use</a:t>
            </a:r>
          </a:p>
          <a:p>
            <a:endParaRPr lang="en-US" sz="3000" dirty="0">
              <a:latin typeface="+mj-lt"/>
            </a:endParaRPr>
          </a:p>
          <a:p>
            <a:r>
              <a:rPr lang="en-US" sz="3000" dirty="0" smtClean="0">
                <a:latin typeface="+mj-lt"/>
              </a:rPr>
              <a:t>Property would be worth more as rezoned.</a:t>
            </a:r>
          </a:p>
        </p:txBody>
      </p:sp>
    </p:spTree>
    <p:extLst>
      <p:ext uri="{BB962C8B-B14F-4D97-AF65-F5344CB8AC3E}">
        <p14:creationId xmlns:p14="http://schemas.microsoft.com/office/powerpoint/2010/main" val="2118736331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356626"/>
              </p:ext>
            </p:extLst>
          </p:nvPr>
        </p:nvGraphicFramePr>
        <p:xfrm>
          <a:off x="190500" y="279823"/>
          <a:ext cx="8763000" cy="62983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2754"/>
                <a:gridCol w="2680082"/>
                <a:gridCol w="2680082"/>
                <a:gridCol w="2680082"/>
              </a:tblGrid>
              <a:tr h="1468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US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4" marR="4275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 Narrow" panose="020B0606020202030204" pitchFamily="34" charset="0"/>
                        </a:rPr>
                        <a:t>Issue</a:t>
                      </a:r>
                      <a:endParaRPr lang="en-US" sz="1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4" marR="4275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 Narrow" panose="020B0606020202030204" pitchFamily="34" charset="0"/>
                        </a:rPr>
                        <a:t>Standard of review</a:t>
                      </a:r>
                      <a:endParaRPr lang="en-US" sz="1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4" marR="4275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 Narrow" panose="020B0606020202030204" pitchFamily="34" charset="0"/>
                        </a:rPr>
                        <a:t>Evidence</a:t>
                      </a:r>
                      <a:endParaRPr lang="en-US" sz="1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4" marR="42754" marT="0" marB="0"/>
                </a:tc>
              </a:tr>
              <a:tr h="35551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Rezoning denied</a:t>
                      </a:r>
                      <a:endParaRPr lang="en-US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4" marR="4275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Taking /  Due Process / Equal Protection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Is the existing zoning a substantial detriment to the subject property?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Does the existing zoning substantially benefit the public welfare?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US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4" marR="4275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De novo hearing  (New evidence comes in)</a:t>
                      </a:r>
                    </a:p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Property owner bears the burden of showing that existing zoning is a significant burden.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If PO carries that burden, then local government bears the burden of showing that the significant burden is justified by the public benefit.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US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4" marR="4275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Existing Zoning is consistent with land use planning / </a:t>
                      </a:r>
                      <a:r>
                        <a:rPr lang="en-US" sz="1000" dirty="0" err="1">
                          <a:effectLst/>
                          <a:latin typeface="Arial Narrow" panose="020B0606020202030204" pitchFamily="34" charset="0"/>
                        </a:rPr>
                        <a:t>FLUM</a:t>
                      </a:r>
                      <a:endParaRPr lang="en-US" sz="10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Existing Zoning is consistent with surrounding zoning – so be able to show the surrounding area.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Existing Zoning is consistent with actual </a:t>
                      </a:r>
                      <a:r>
                        <a:rPr lang="en-US" sz="1000" dirty="0" smtClean="0">
                          <a:effectLst/>
                          <a:latin typeface="Arial Narrow" panose="020B0606020202030204" pitchFamily="34" charset="0"/>
                        </a:rPr>
                        <a:t>uses in</a:t>
                      </a:r>
                      <a:r>
                        <a:rPr lang="en-US" sz="1000" baseline="0" dirty="0" smtClean="0">
                          <a:effectLst/>
                          <a:latin typeface="Arial Narrow" panose="020B0606020202030204" pitchFamily="34" charset="0"/>
                        </a:rPr>
                        <a:t> the area</a:t>
                      </a:r>
                      <a:r>
                        <a:rPr lang="en-US" sz="1000" dirty="0" smtClean="0"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  <a:endParaRPr lang="en-US" sz="10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What uses could be made of the property </a:t>
                      </a:r>
                      <a:r>
                        <a:rPr lang="en-US" sz="1000" u="sng" dirty="0">
                          <a:effectLst/>
                          <a:latin typeface="Arial Narrow" panose="020B0606020202030204" pitchFamily="34" charset="0"/>
                        </a:rPr>
                        <a:t>as zoned</a:t>
                      </a: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?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Appraise the property and compare to acquisition price.</a:t>
                      </a:r>
                    </a:p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Impact of the rezoning on infrastructure.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Impact of the rezoning on property values.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Impact of the rezoning on traffic.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Nuisance concerns.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Impact of rezoning on consistent land use planning – would rezoning </a:t>
                      </a:r>
                      <a:r>
                        <a:rPr lang="en-US" sz="1000" dirty="0" smtClean="0">
                          <a:effectLst/>
                          <a:latin typeface="Arial Narrow" panose="020B0606020202030204" pitchFamily="34" charset="0"/>
                        </a:rPr>
                        <a:t>undermine </a:t>
                      </a: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future planning?</a:t>
                      </a:r>
                      <a:endParaRPr lang="en-US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4" marR="42754" marT="0" marB="0"/>
                </a:tc>
              </a:tr>
              <a:tr h="11747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 Narrow" panose="020B0606020202030204" pitchFamily="34" charset="0"/>
                        </a:rPr>
                        <a:t>Rezoning granted</a:t>
                      </a:r>
                      <a:endParaRPr lang="en-US" sz="1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4" marR="4275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 Narrow" panose="020B0606020202030204" pitchFamily="34" charset="0"/>
                        </a:rPr>
                        <a:t>Is the rezoning a manifest abuse of the zoning power?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 Narrow" panose="020B0606020202030204" pitchFamily="34" charset="0"/>
                        </a:rPr>
                        <a:t>Fraud?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 Narrow" panose="020B0606020202030204" pitchFamily="34" charset="0"/>
                        </a:rPr>
                        <a:t>Arbitrary and Capricious?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4" marR="4275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 Narrow" panose="020B0606020202030204" pitchFamily="34" charset="0"/>
                        </a:rPr>
                        <a:t>De novo (new evidence comes in)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 Narrow" panose="020B0606020202030204" pitchFamily="34" charset="0"/>
                        </a:rPr>
                        <a:t>Neighbor bears the burden of showing manifest abuse of the zoning power.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4" marR="4275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Is the new zoning consistent with the future land use plan / comprehensive planning?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Is the new zoning consistent with the zoning of surrounding properties and the development trend?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Do the challengers have </a:t>
                      </a:r>
                      <a:r>
                        <a:rPr lang="en-US" sz="1000" u="sng" dirty="0">
                          <a:effectLst/>
                          <a:latin typeface="Arial Narrow" panose="020B0606020202030204" pitchFamily="34" charset="0"/>
                        </a:rPr>
                        <a:t>STANDING</a:t>
                      </a: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?  (Should </a:t>
                      </a:r>
                      <a:r>
                        <a:rPr lang="en-US" sz="1000" dirty="0" smtClean="0">
                          <a:effectLst/>
                          <a:latin typeface="Arial Narrow" panose="020B0606020202030204" pitchFamily="34" charset="0"/>
                        </a:rPr>
                        <a:t>you </a:t>
                      </a: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raise this in your report?)</a:t>
                      </a:r>
                      <a:endParaRPr lang="en-US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4" marR="42754" marT="0" marB="0"/>
                </a:tc>
              </a:tr>
              <a:tr h="13216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 Narrow" panose="020B0606020202030204" pitchFamily="34" charset="0"/>
                        </a:rPr>
                        <a:t>Special use permit</a:t>
                      </a:r>
                      <a:endParaRPr lang="en-US" sz="1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4" marR="4275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Whether granted or denied, what are the </a:t>
                      </a:r>
                      <a:r>
                        <a:rPr lang="en-US" sz="1000" dirty="0" smtClean="0">
                          <a:effectLst/>
                          <a:latin typeface="Arial Narrow" panose="020B0606020202030204" pitchFamily="34" charset="0"/>
                        </a:rPr>
                        <a:t>subjective </a:t>
                      </a: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and objective criteria of the ordinance?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US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4" marR="4275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 Narrow" panose="020B0606020202030204" pitchFamily="34" charset="0"/>
                        </a:rPr>
                        <a:t>Record review – </a:t>
                      </a:r>
                      <a:r>
                        <a:rPr lang="en-US" sz="1000" u="sng">
                          <a:effectLst/>
                          <a:latin typeface="Arial Narrow" panose="020B0606020202030204" pitchFamily="34" charset="0"/>
                        </a:rPr>
                        <a:t>NO</a:t>
                      </a:r>
                      <a:r>
                        <a:rPr lang="en-US" sz="1000">
                          <a:effectLst/>
                          <a:latin typeface="Arial Narrow" panose="020B0606020202030204" pitchFamily="34" charset="0"/>
                        </a:rPr>
                        <a:t> new evidence!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 Narrow" panose="020B0606020202030204" pitchFamily="34" charset="0"/>
                        </a:rPr>
                        <a:t>Any evidence standard – is there any substantial evidence in the record that supports the decision?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 Narrow" panose="020B0606020202030204" pitchFamily="34" charset="0"/>
                        </a:rPr>
                        <a:t>Standard is deferential to the local government.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4" marR="4275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What Evidence is </a:t>
                      </a:r>
                      <a:r>
                        <a:rPr lang="en-US" sz="1000" u="sng" dirty="0">
                          <a:effectLst/>
                          <a:latin typeface="Arial Narrow" panose="020B0606020202030204" pitchFamily="34" charset="0"/>
                        </a:rPr>
                        <a:t>IN THE RECORD</a:t>
                      </a: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?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Does is track the </a:t>
                      </a:r>
                      <a:r>
                        <a:rPr lang="en-US" sz="1000" dirty="0" err="1">
                          <a:effectLst/>
                          <a:latin typeface="Arial Narrow" panose="020B0606020202030204" pitchFamily="34" charset="0"/>
                        </a:rPr>
                        <a:t>Guhl</a:t>
                      </a: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 Factors?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Does it support the criteria in the ordinance?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Planner’s analysis and recommendation are key.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 Narrow" panose="020B0606020202030204" pitchFamily="34" charset="0"/>
                        </a:rPr>
                        <a:t>Transcript of the public hearing.</a:t>
                      </a:r>
                      <a:endParaRPr lang="en-US" sz="1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54" marR="4275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862330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953000" y="762000"/>
            <a:ext cx="3962400" cy="5867400"/>
          </a:xfrm>
        </p:spPr>
        <p:txBody>
          <a:bodyPr>
            <a:normAutofit/>
          </a:bodyPr>
          <a:lstStyle/>
          <a:p>
            <a:pPr marL="0" indent="1588">
              <a:buFontTx/>
              <a:buNone/>
              <a:defRPr/>
            </a:pPr>
            <a:r>
              <a:rPr lang="en-US" sz="3700" dirty="0">
                <a:latin typeface="Quixley LET" pitchFamily="2" charset="0"/>
              </a:rPr>
              <a:t>The general that hearkens to my counsel and acts upon it, will conquer: let such a one be retained in command! The general that hearkens not to my counsel nor acts upon it, will suffer defeat: — let such a one be dismissed!  </a:t>
            </a:r>
            <a:r>
              <a:rPr lang="en-US" sz="3700" dirty="0" err="1">
                <a:latin typeface="Quixley LET" pitchFamily="2" charset="0"/>
              </a:rPr>
              <a:t>孫子</a:t>
            </a:r>
            <a:endParaRPr lang="en-US" sz="3700" dirty="0">
              <a:latin typeface="Quixley LET" pitchFamily="2" charset="0"/>
            </a:endParaRPr>
          </a:p>
          <a:p>
            <a:endParaRPr lang="en-US" dirty="0" smtClean="0"/>
          </a:p>
        </p:txBody>
      </p:sp>
      <p:pic>
        <p:nvPicPr>
          <p:cNvPr id="3" name="Picture 2" descr="http://upload.wikimedia.org/wikipedia/commons/3/37/Enchoen27n320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283" y="685800"/>
            <a:ext cx="3830117" cy="576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41555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047750"/>
            <a:ext cx="3505200" cy="5429250"/>
          </a:xfrm>
        </p:spPr>
        <p:txBody>
          <a:bodyPr>
            <a:normAutofit lnSpcReduction="10000"/>
          </a:bodyPr>
          <a:lstStyle/>
          <a:p>
            <a:pPr marL="0" indent="1588">
              <a:buFontTx/>
              <a:buNone/>
              <a:defRPr/>
            </a:pPr>
            <a:r>
              <a:rPr lang="en-US" sz="4000" dirty="0">
                <a:latin typeface="Quixley LET" pitchFamily="2" charset="0"/>
              </a:rPr>
              <a:t>For to win one hundred victories in one hundred battles is not the acme of skill.  The supreme art of war is to subdue the enemy without fighting. </a:t>
            </a:r>
            <a:r>
              <a:rPr lang="en-US" sz="4000" dirty="0" smtClean="0">
                <a:latin typeface="Quixley LET" pitchFamily="2" charset="0"/>
              </a:rPr>
              <a:t>-</a:t>
            </a:r>
            <a:r>
              <a:rPr lang="en-US" sz="4000" dirty="0">
                <a:latin typeface="Quixley LET" pitchFamily="2" charset="0"/>
              </a:rPr>
              <a:t> </a:t>
            </a:r>
            <a:endParaRPr lang="en-US" sz="4000" dirty="0" smtClean="0">
              <a:latin typeface="Quixley LET" pitchFamily="2" charset="0"/>
            </a:endParaRPr>
          </a:p>
          <a:p>
            <a:pPr marL="0" indent="1588">
              <a:buFontTx/>
              <a:buNone/>
              <a:defRPr/>
            </a:pPr>
            <a:r>
              <a:rPr lang="en-US" sz="4000" dirty="0" err="1" smtClean="0">
                <a:latin typeface="Quixley LET" pitchFamily="2" charset="0"/>
              </a:rPr>
              <a:t>孫子</a:t>
            </a:r>
            <a:endParaRPr lang="en-US" dirty="0" smtClean="0"/>
          </a:p>
        </p:txBody>
      </p:sp>
      <p:pic>
        <p:nvPicPr>
          <p:cNvPr id="3" name="Picture 2" descr="art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971550"/>
            <a:ext cx="47625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143000" y="2362200"/>
            <a:ext cx="7391400" cy="2667000"/>
          </a:xfrm>
        </p:spPr>
        <p:txBody>
          <a:bodyPr>
            <a:normAutofit/>
          </a:bodyPr>
          <a:lstStyle/>
          <a:p>
            <a:pPr marL="0" indent="1588">
              <a:buFontTx/>
              <a:buNone/>
              <a:defRPr/>
            </a:pPr>
            <a:r>
              <a:rPr lang="en-US" sz="4000" dirty="0">
                <a:latin typeface="Quixley LET" pitchFamily="2" charset="0"/>
              </a:rPr>
              <a:t>The general who wins the battle makes many calculations in his temple before the battle is fought. The general who loses makes but few calculations beforehand.  </a:t>
            </a:r>
            <a:r>
              <a:rPr lang="en-US" sz="4000" dirty="0" err="1">
                <a:latin typeface="Quixley LET" pitchFamily="2" charset="0"/>
              </a:rPr>
              <a:t>孫子</a:t>
            </a:r>
            <a:endParaRPr lang="en-US" sz="4000" dirty="0" smtClean="0">
              <a:latin typeface="Quixley LET" pitchFamily="2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1979939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295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cap="small" dirty="0" smtClean="0"/>
              <a:t>Civil Zoning Cases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4100" y="2926080"/>
            <a:ext cx="4495800" cy="3093720"/>
          </a:xfrm>
        </p:spPr>
        <p:txBody>
          <a:bodyPr>
            <a:normAutofit/>
          </a:bodyPr>
          <a:lstStyle/>
          <a:p>
            <a:r>
              <a:rPr lang="en-US" sz="3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Rezoning Cases (denied)</a:t>
            </a:r>
            <a:endParaRPr lang="en-US" sz="3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en-US" sz="3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en-US" sz="3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Rezoning Cases (granted)</a:t>
            </a:r>
            <a:endParaRPr lang="en-US" sz="3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en-US" sz="3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en-US" sz="3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Special Use Permits</a:t>
            </a:r>
            <a:endParaRPr lang="en-US" sz="3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24144171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cap="small" dirty="0"/>
              <a:t>4-Part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240280"/>
            <a:ext cx="6248400" cy="4389120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What is the ISSUE?</a:t>
            </a:r>
          </a:p>
          <a:p>
            <a:endParaRPr lang="en-US" sz="3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en-US" sz="3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What is the STANDARD OF REVIEW?</a:t>
            </a:r>
          </a:p>
          <a:p>
            <a:endParaRPr lang="en-US" sz="3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en-US" sz="3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What EVIDENCE should I present?</a:t>
            </a:r>
          </a:p>
          <a:p>
            <a:endParaRPr lang="en-US" sz="3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en-US" sz="3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What DEFENSES should I anticipate?</a:t>
            </a:r>
          </a:p>
        </p:txBody>
      </p:sp>
    </p:spTree>
    <p:extLst>
      <p:ext uri="{BB962C8B-B14F-4D97-AF65-F5344CB8AC3E}">
        <p14:creationId xmlns:p14="http://schemas.microsoft.com/office/powerpoint/2010/main" val="86889803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09800"/>
            <a:ext cx="8229600" cy="2438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600" cap="small" dirty="0" smtClean="0"/>
              <a:t>What is the </a:t>
            </a:r>
            <a:r>
              <a:rPr lang="en-US" sz="5600" cap="small" dirty="0"/>
              <a:t>i</a:t>
            </a:r>
            <a:r>
              <a:rPr lang="en-US" sz="5600" cap="small" dirty="0" smtClean="0"/>
              <a:t>ssue?</a:t>
            </a:r>
            <a:r>
              <a:rPr lang="en-US" cap="small" dirty="0" smtClean="0"/>
              <a:t/>
            </a:r>
            <a:br>
              <a:rPr lang="en-US" cap="small" dirty="0" smtClean="0"/>
            </a:br>
            <a:r>
              <a:rPr lang="en-US" cap="small" dirty="0"/>
              <a:t/>
            </a:r>
            <a:br>
              <a:rPr lang="en-US" cap="small" dirty="0"/>
            </a:br>
            <a:r>
              <a:rPr lang="en-US" sz="5600" cap="small" dirty="0" smtClean="0"/>
              <a:t>What has to be proved?</a:t>
            </a:r>
            <a:endParaRPr lang="en-US" sz="5600" cap="small" dirty="0"/>
          </a:p>
        </p:txBody>
      </p:sp>
    </p:spTree>
    <p:extLst>
      <p:ext uri="{BB962C8B-B14F-4D97-AF65-F5344CB8AC3E}">
        <p14:creationId xmlns:p14="http://schemas.microsoft.com/office/powerpoint/2010/main" val="227349685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914400"/>
            <a:ext cx="7467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Quixley LET" pitchFamily="2" charset="0"/>
              </a:rPr>
              <a:t>Thus, what is of supreme importance in war is to attack the enemy's strategy</a:t>
            </a:r>
            <a:r>
              <a:rPr lang="en-US" sz="4000" dirty="0" smtClean="0">
                <a:latin typeface="Quixley LET" pitchFamily="2" charset="0"/>
              </a:rPr>
              <a:t>. </a:t>
            </a:r>
            <a:r>
              <a:rPr lang="en-US" sz="4000" dirty="0">
                <a:latin typeface="Quixley LET" pitchFamily="2" charset="0"/>
              </a:rPr>
              <a:t> </a:t>
            </a:r>
            <a:r>
              <a:rPr lang="en-US" sz="4000" dirty="0" err="1" smtClean="0">
                <a:latin typeface="Quixley LET" pitchFamily="2" charset="0"/>
              </a:rPr>
              <a:t>孫子</a:t>
            </a:r>
            <a:endParaRPr lang="en-US" sz="4000" dirty="0">
              <a:latin typeface="Quixley LET" pitchFamily="2" charset="0"/>
            </a:endParaRPr>
          </a:p>
        </p:txBody>
      </p:sp>
      <p:pic>
        <p:nvPicPr>
          <p:cNvPr id="3" name="Picture 2" descr="https://encrypted-tbn3.gstatic.com/images?q=tbn:ANd9GcRjKD8lmpTiBJbwbVVMdzhCBrroYGin4BPCrRrrgmI5iCSy9Cb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063" y="2514600"/>
            <a:ext cx="4968137" cy="3788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2556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2750</TotalTime>
  <Words>932</Words>
  <Application>Microsoft Office PowerPoint</Application>
  <PresentationFormat>On-screen Show (4:3)</PresentationFormat>
  <Paragraphs>221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Arial</vt:lpstr>
      <vt:lpstr>Arial Narrow</vt:lpstr>
      <vt:lpstr>Calibri</vt:lpstr>
      <vt:lpstr>Constantia</vt:lpstr>
      <vt:lpstr>Quixley LET</vt:lpstr>
      <vt:lpstr>Times New Roman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Civil Zoning Cases</vt:lpstr>
      <vt:lpstr>4-Part Analysis</vt:lpstr>
      <vt:lpstr>What is the issue?  What has to be proved?</vt:lpstr>
      <vt:lpstr>PowerPoint Presentation</vt:lpstr>
      <vt:lpstr>Rezoning Denied</vt:lpstr>
      <vt:lpstr>Rezoning Granted</vt:lpstr>
      <vt:lpstr>Special Use Permit</vt:lpstr>
      <vt:lpstr>Guhl Factors</vt:lpstr>
      <vt:lpstr>Guhl Factors</vt:lpstr>
      <vt:lpstr>What is the standard of review?</vt:lpstr>
      <vt:lpstr>PowerPoint Presentation</vt:lpstr>
      <vt:lpstr>Rezoning Denied</vt:lpstr>
      <vt:lpstr>Rezoning Granted / Neighbor challenge</vt:lpstr>
      <vt:lpstr>Special Use Permit</vt:lpstr>
      <vt:lpstr>What evidence to present?</vt:lpstr>
      <vt:lpstr>PowerPoint Presentation</vt:lpstr>
      <vt:lpstr>Rezoning Denied</vt:lpstr>
      <vt:lpstr>Rezoning Denied</vt:lpstr>
      <vt:lpstr>Rezoning Granted</vt:lpstr>
      <vt:lpstr>Special Use Permit</vt:lpstr>
      <vt:lpstr>What witnesses?</vt:lpstr>
      <vt:lpstr>Evidence in every case:</vt:lpstr>
      <vt:lpstr>What defenses can I expect?</vt:lpstr>
      <vt:lpstr>PowerPoint Presentation</vt:lpstr>
      <vt:lpstr>Notice and Procedure</vt:lpstr>
      <vt:lpstr>Spot zoning</vt:lpstr>
      <vt:lpstr>Selective Enforcement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kdj</dc:creator>
  <cp:lastModifiedBy>Kimberly D. Jackson</cp:lastModifiedBy>
  <cp:revision>103</cp:revision>
  <cp:lastPrinted>2015-02-02T15:56:16Z</cp:lastPrinted>
  <dcterms:created xsi:type="dcterms:W3CDTF">2013-10-02T17:40:12Z</dcterms:created>
  <dcterms:modified xsi:type="dcterms:W3CDTF">2015-04-08T14:40:49Z</dcterms:modified>
</cp:coreProperties>
</file>