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8" r:id="rId1"/>
    <p:sldMasterId id="2147483781" r:id="rId2"/>
  </p:sldMasterIdLst>
  <p:notesMasterIdLst>
    <p:notesMasterId r:id="rId30"/>
  </p:notesMasterIdLst>
  <p:handoutMasterIdLst>
    <p:handoutMasterId r:id="rId31"/>
  </p:handoutMasterIdLst>
  <p:sldIdLst>
    <p:sldId id="257" r:id="rId3"/>
    <p:sldId id="258" r:id="rId4"/>
    <p:sldId id="294" r:id="rId5"/>
    <p:sldId id="293" r:id="rId6"/>
    <p:sldId id="260" r:id="rId7"/>
    <p:sldId id="312" r:id="rId8"/>
    <p:sldId id="316" r:id="rId9"/>
    <p:sldId id="313" r:id="rId10"/>
    <p:sldId id="317" r:id="rId11"/>
    <p:sldId id="314" r:id="rId12"/>
    <p:sldId id="315" r:id="rId13"/>
    <p:sldId id="295" r:id="rId14"/>
    <p:sldId id="288" r:id="rId15"/>
    <p:sldId id="304" r:id="rId16"/>
    <p:sldId id="305" r:id="rId17"/>
    <p:sldId id="292" r:id="rId18"/>
    <p:sldId id="300" r:id="rId19"/>
    <p:sldId id="301" r:id="rId20"/>
    <p:sldId id="272" r:id="rId21"/>
    <p:sldId id="274" r:id="rId22"/>
    <p:sldId id="277" r:id="rId23"/>
    <p:sldId id="275" r:id="rId24"/>
    <p:sldId id="306" r:id="rId25"/>
    <p:sldId id="308" r:id="rId26"/>
    <p:sldId id="309" r:id="rId27"/>
    <p:sldId id="310" r:id="rId28"/>
    <p:sldId id="311" r:id="rId29"/>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3050"/>
    <a:srgbClr val="0B3E77"/>
    <a:srgbClr val="FF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106" d="100"/>
          <a:sy n="106" d="100"/>
        </p:scale>
        <p:origin x="-11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3" d="100"/>
          <a:sy n="73" d="100"/>
        </p:scale>
        <p:origin x="-2274" y="-90"/>
      </p:cViewPr>
      <p:guideLst>
        <p:guide orient="horz" pos="2928"/>
        <p:guide pos="2207"/>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60700" cy="46196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979863" y="0"/>
            <a:ext cx="3060700" cy="46196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ChangeArrowheads="1"/>
          </p:cNvSpPr>
          <p:nvPr>
            <p:ph type="ftr" sz="quarter" idx="2"/>
          </p:nvPr>
        </p:nvSpPr>
        <p:spPr bwMode="auto">
          <a:xfrm>
            <a:off x="0" y="8843963"/>
            <a:ext cx="3060700" cy="461962"/>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979863" y="8843963"/>
            <a:ext cx="3060700" cy="461962"/>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a:defRPr sz="1200"/>
            </a:lvl1pPr>
          </a:lstStyle>
          <a:p>
            <a:pPr>
              <a:defRPr/>
            </a:pPr>
            <a:fld id="{5800C727-A7AE-46D5-ABA6-BE65703479E6}" type="slidenum">
              <a:rPr lang="en-US"/>
              <a:pPr>
                <a:defRPr/>
              </a:pPr>
              <a:t>‹#›</a:t>
            </a:fld>
            <a:endParaRPr lang="en-US" dirty="0"/>
          </a:p>
        </p:txBody>
      </p:sp>
    </p:spTree>
    <p:extLst>
      <p:ext uri="{BB962C8B-B14F-4D97-AF65-F5344CB8AC3E}">
        <p14:creationId xmlns:p14="http://schemas.microsoft.com/office/powerpoint/2010/main" xmlns="" val="1273246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6888" cy="465138"/>
          </a:xfrm>
          <a:prstGeom prst="rect">
            <a:avLst/>
          </a:prstGeom>
        </p:spPr>
        <p:txBody>
          <a:bodyPr vert="horz" lIns="92089" tIns="46045" rIns="92089" bIns="46045" rtlCol="0"/>
          <a:lstStyle>
            <a:lvl1pPr algn="l">
              <a:defRPr sz="1200"/>
            </a:lvl1pPr>
          </a:lstStyle>
          <a:p>
            <a:pPr>
              <a:defRPr/>
            </a:pPr>
            <a:endParaRPr lang="en-US"/>
          </a:p>
        </p:txBody>
      </p:sp>
      <p:sp>
        <p:nvSpPr>
          <p:cNvPr id="3" name="Date Placeholder 2"/>
          <p:cNvSpPr>
            <a:spLocks noGrp="1"/>
          </p:cNvSpPr>
          <p:nvPr>
            <p:ph type="dt" idx="1"/>
          </p:nvPr>
        </p:nvSpPr>
        <p:spPr>
          <a:xfrm>
            <a:off x="3971925" y="0"/>
            <a:ext cx="3036888" cy="465138"/>
          </a:xfrm>
          <a:prstGeom prst="rect">
            <a:avLst/>
          </a:prstGeom>
        </p:spPr>
        <p:txBody>
          <a:bodyPr vert="horz" lIns="92089" tIns="46045" rIns="92089" bIns="46045" rtlCol="0"/>
          <a:lstStyle>
            <a:lvl1pPr algn="r">
              <a:defRPr sz="1200"/>
            </a:lvl1pPr>
          </a:lstStyle>
          <a:p>
            <a:pPr>
              <a:defRPr/>
            </a:pPr>
            <a:fld id="{946FE72A-0225-4CB0-9925-5A770EE9C381}" type="datetimeFigureOut">
              <a:rPr lang="en-US"/>
              <a:pPr>
                <a:defRPr/>
              </a:pPr>
              <a:t>9/16/2014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89" tIns="46045" rIns="92089" bIns="460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089" tIns="46045" rIns="92089" bIns="460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6888" cy="465138"/>
          </a:xfrm>
          <a:prstGeom prst="rect">
            <a:avLst/>
          </a:prstGeom>
        </p:spPr>
        <p:txBody>
          <a:bodyPr vert="horz" lIns="92089" tIns="46045" rIns="92089" bIns="46045"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1925" y="8829675"/>
            <a:ext cx="3036888" cy="465138"/>
          </a:xfrm>
          <a:prstGeom prst="rect">
            <a:avLst/>
          </a:prstGeom>
        </p:spPr>
        <p:txBody>
          <a:bodyPr vert="horz" lIns="92089" tIns="46045" rIns="92089" bIns="46045" rtlCol="0" anchor="b"/>
          <a:lstStyle>
            <a:lvl1pPr algn="r">
              <a:defRPr sz="1200"/>
            </a:lvl1pPr>
          </a:lstStyle>
          <a:p>
            <a:pPr>
              <a:defRPr/>
            </a:pPr>
            <a:fld id="{CDD00CA6-31DB-4EFD-A4BC-712F5732A090}" type="slidenum">
              <a:rPr lang="en-US"/>
              <a:pPr>
                <a:defRPr/>
              </a:pPr>
              <a:t>‹#›</a:t>
            </a:fld>
            <a:endParaRPr lang="en-US"/>
          </a:p>
        </p:txBody>
      </p:sp>
    </p:spTree>
    <p:extLst>
      <p:ext uri="{BB962C8B-B14F-4D97-AF65-F5344CB8AC3E}">
        <p14:creationId xmlns:p14="http://schemas.microsoft.com/office/powerpoint/2010/main" xmlns="" val="1661678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3AA4FD-BE8E-4CFC-AE56-0CEC6383A7D3}" type="slidenum">
              <a:rPr lang="en-US" smtClean="0"/>
              <a:pPr/>
              <a:t>1</a:t>
            </a:fld>
            <a:endParaRPr lang="en-US" smtClean="0"/>
          </a:p>
        </p:txBody>
      </p:sp>
    </p:spTree>
    <p:extLst>
      <p:ext uri="{BB962C8B-B14F-4D97-AF65-F5344CB8AC3E}">
        <p14:creationId xmlns:p14="http://schemas.microsoft.com/office/powerpoint/2010/main" xmlns="" val="244132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82"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0" y="457200"/>
            <a:ext cx="9144000" cy="3048000"/>
          </a:xfrm>
        </p:spPr>
        <p:txBody>
          <a:bodyPr anchor="t">
            <a:normAutofit/>
          </a:bodyPr>
          <a:lstStyle/>
          <a:p>
            <a:pPr algn="ctr">
              <a:defRPr/>
            </a:pPr>
            <a:r>
              <a:rPr lang="en-US" sz="4000" b="1" spc="0" dirty="0">
                <a:latin typeface="Bookman Old Style" pitchFamily="18" charset="0"/>
                <a:cs typeface="Tahoma" pitchFamily="34" charset="0"/>
              </a:rPr>
              <a:t>Georgia Municipal Association Revitalizing Neighborhoods:</a:t>
            </a:r>
            <a:br>
              <a:rPr lang="en-US" sz="4000" b="1" spc="0" dirty="0">
                <a:latin typeface="Bookman Old Style" pitchFamily="18" charset="0"/>
                <a:cs typeface="Tahoma" pitchFamily="34" charset="0"/>
              </a:rPr>
            </a:br>
            <a:r>
              <a:rPr lang="en-US" sz="4000" b="1" spc="0" dirty="0">
                <a:latin typeface="Bookman Old Style" pitchFamily="18" charset="0"/>
                <a:cs typeface="Tahoma" pitchFamily="34" charset="0"/>
              </a:rPr>
              <a:t>Tools for Local Officials</a:t>
            </a:r>
            <a:r>
              <a:rPr lang="en-US" sz="6600" b="1" dirty="0" smtClean="0"/>
              <a:t/>
            </a:r>
            <a:br>
              <a:rPr lang="en-US" sz="6600" b="1" dirty="0" smtClean="0"/>
            </a:br>
            <a:r>
              <a:rPr lang="en-US" sz="3200" b="1" i="1" dirty="0" smtClean="0"/>
              <a:t/>
            </a:r>
            <a:br>
              <a:rPr lang="en-US" sz="3200" b="1" i="1" dirty="0" smtClean="0"/>
            </a:br>
            <a:r>
              <a:rPr lang="en-US" sz="3200" b="1" i="1" dirty="0" smtClean="0"/>
              <a:t>AUGUST 22, 2014</a:t>
            </a:r>
            <a:endParaRPr lang="en-US" sz="4000" b="1" u="sng" cap="all" spc="0" dirty="0">
              <a:ln w="5000" cmpd="sng">
                <a:solidFill>
                  <a:schemeClr val="accent1">
                    <a:tint val="80000"/>
                    <a:shade val="99000"/>
                    <a:satMod val="500000"/>
                  </a:schemeClr>
                </a:solidFill>
                <a:prstDash val="solid"/>
              </a:ln>
              <a:solidFill>
                <a:schemeClr val="bg2"/>
              </a:solidFill>
              <a:effectLst>
                <a:outerShdw blurRad="50800" dist="38100" dir="5400000" algn="t" rotWithShape="0">
                  <a:prstClr val="black">
                    <a:alpha val="50000"/>
                  </a:prstClr>
                </a:outerShdw>
              </a:effectLst>
              <a:latin typeface="Tahoma" pitchFamily="34" charset="0"/>
            </a:endParaRPr>
          </a:p>
        </p:txBody>
      </p:sp>
      <p:sp>
        <p:nvSpPr>
          <p:cNvPr id="9" name="Subtitle 2"/>
          <p:cNvSpPr txBox="1">
            <a:spLocks/>
          </p:cNvSpPr>
          <p:nvPr/>
        </p:nvSpPr>
        <p:spPr>
          <a:xfrm>
            <a:off x="2362200" y="3505200"/>
            <a:ext cx="4267200" cy="2286000"/>
          </a:xfrm>
          <a:prstGeom prst="rect">
            <a:avLst/>
          </a:prstGeom>
        </p:spPr>
        <p:txBody>
          <a:bodyPr vert="horz" lIns="0" tIns="0" rIns="0" bIns="0" rtlCol="0">
            <a:noAutofit/>
          </a:bodyPr>
          <a:lstStyle/>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chemeClr val="bg2"/>
                </a:solidFill>
                <a:effectLst/>
                <a:uLnTx/>
                <a:uFillTx/>
                <a:latin typeface="+mn-lt"/>
                <a:ea typeface="+mn-ea"/>
                <a:cs typeface="+mn-cs"/>
              </a:rPr>
              <a:t>Presented by:</a:t>
            </a:r>
            <a:endParaRPr kumimoji="0" lang="en-US" sz="2000" b="0" i="0" u="none" strike="noStrike" kern="1200" cap="none" spc="0" normalizeH="0" baseline="0" noProof="0" dirty="0" smtClean="0">
              <a:ln>
                <a:noFill/>
              </a:ln>
              <a:solidFill>
                <a:schemeClr val="bg2"/>
              </a:solidFill>
              <a:effectLst/>
              <a:uLnTx/>
              <a:uFillTx/>
              <a:latin typeface="+mn-lt"/>
              <a:ea typeface="+mn-ea"/>
              <a:cs typeface="+mn-cs"/>
            </a:endParaRP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chemeClr val="bg2"/>
                </a:solidFill>
                <a:effectLst/>
                <a:uLnTx/>
                <a:uFillTx/>
                <a:latin typeface="+mn-lt"/>
                <a:ea typeface="+mn-ea"/>
                <a:cs typeface="+mn-cs"/>
              </a:rPr>
              <a:t>Brandon L. Bowen</a:t>
            </a:r>
          </a:p>
          <a:p>
            <a:pPr marL="0" marR="0" lvl="0" indent="0" algn="ctr" defTabSz="914363" rtl="0" eaLnBrk="1" fontAlgn="auto" latinLnBrk="0" hangingPunct="1">
              <a:lnSpc>
                <a:spcPct val="90000"/>
              </a:lnSpc>
              <a:spcBef>
                <a:spcPts val="0"/>
              </a:spcBef>
              <a:spcAft>
                <a:spcPts val="0"/>
              </a:spcAft>
              <a:buClrTx/>
              <a:buSzTx/>
              <a:buFontTx/>
              <a:buNone/>
              <a:tabLst/>
              <a:defRPr/>
            </a:pPr>
            <a:r>
              <a:rPr lang="en-US" b="1" dirty="0" smtClean="0">
                <a:solidFill>
                  <a:schemeClr val="bg2"/>
                </a:solidFill>
                <a:latin typeface="+mn-lt"/>
              </a:rPr>
              <a:t>Jenkins &amp; Bowen, P.C.</a:t>
            </a:r>
            <a:endParaRPr kumimoji="0" lang="en-US" sz="2400" b="0" i="0" u="none" strike="noStrike" kern="1200" cap="none" spc="0" normalizeH="0" baseline="0" noProof="0" dirty="0" smtClean="0">
              <a:ln>
                <a:noFill/>
              </a:ln>
              <a:solidFill>
                <a:schemeClr val="bg2"/>
              </a:solidFill>
              <a:effectLst/>
              <a:uLnTx/>
              <a:uFillTx/>
              <a:latin typeface="+mn-lt"/>
              <a:ea typeface="+mn-ea"/>
              <a:cs typeface="+mn-cs"/>
            </a:endParaRP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bg2"/>
                </a:solidFill>
                <a:effectLst/>
                <a:uLnTx/>
                <a:uFillTx/>
                <a:latin typeface="+mn-lt"/>
                <a:ea typeface="+mn-ea"/>
                <a:cs typeface="+mn-cs"/>
              </a:rPr>
              <a:t>15 South Public Square </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bg2"/>
                </a:solidFill>
                <a:effectLst/>
                <a:uLnTx/>
                <a:uFillTx/>
                <a:latin typeface="+mn-lt"/>
                <a:ea typeface="+mn-ea"/>
                <a:cs typeface="+mn-cs"/>
              </a:rPr>
              <a:t>Cartersville, Georgia  30120</a:t>
            </a: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bg2"/>
                </a:solidFill>
                <a:effectLst/>
                <a:uLnTx/>
                <a:uFillTx/>
                <a:latin typeface="+mn-lt"/>
                <a:ea typeface="+mn-ea"/>
                <a:cs typeface="+mn-cs"/>
              </a:rPr>
              <a:t>(770) 387-1373</a:t>
            </a:r>
            <a:r>
              <a:rPr kumimoji="0" lang="en-US" sz="2400" b="1" i="0" u="none" strike="noStrike" kern="1200" cap="none" spc="0" normalizeH="0" baseline="0" noProof="0" dirty="0" smtClean="0">
                <a:ln>
                  <a:noFill/>
                </a:ln>
                <a:solidFill>
                  <a:schemeClr val="bg2"/>
                </a:solidFill>
                <a:effectLst/>
                <a:uLnTx/>
                <a:uFillTx/>
                <a:latin typeface="+mn-lt"/>
                <a:ea typeface="+mn-ea"/>
                <a:cs typeface="+mn-cs"/>
              </a:rPr>
              <a:t> </a:t>
            </a:r>
            <a:endParaRPr kumimoji="0" lang="en-US" sz="2400" b="0" i="0" u="none" strike="noStrike" kern="1200" cap="none" spc="0" normalizeH="0" baseline="0" noProof="0" dirty="0" smtClean="0">
              <a:ln>
                <a:noFill/>
              </a:ln>
              <a:solidFill>
                <a:schemeClr val="bg2"/>
              </a:solidFill>
              <a:effectLst/>
              <a:uLnTx/>
              <a:uFillTx/>
              <a:latin typeface="+mn-lt"/>
              <a:ea typeface="+mn-ea"/>
              <a:cs typeface="+mn-cs"/>
            </a:endParaRPr>
          </a:p>
          <a:p>
            <a:pPr marL="0" marR="0" lvl="0" indent="0" algn="ctr" defTabSz="914363" rtl="0" eaLnBrk="1" fontAlgn="auto" latinLnBrk="0" hangingPunct="1">
              <a:lnSpc>
                <a:spcPct val="9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chemeClr val="bg2"/>
                </a:solidFill>
                <a:effectLst/>
                <a:uLnTx/>
                <a:uFillTx/>
                <a:latin typeface="+mn-lt"/>
                <a:ea typeface="+mn-ea"/>
                <a:cs typeface="+mn-cs"/>
              </a:rPr>
              <a:t>BBowen@GA-lawyers.pro</a:t>
            </a:r>
            <a:r>
              <a:rPr kumimoji="0" lang="en-US" sz="2400" b="0" i="0" u="none" strike="noStrike" kern="1200" cap="none" spc="0" normalizeH="0" baseline="0" noProof="0" dirty="0" smtClean="0">
                <a:ln>
                  <a:noFill/>
                </a:ln>
                <a:solidFill>
                  <a:schemeClr val="bg2"/>
                </a:solidFill>
                <a:effectLst/>
                <a:uLnTx/>
                <a:uFillTx/>
                <a:latin typeface="+mn-lt"/>
                <a:ea typeface="+mn-ea"/>
                <a:cs typeface="+mn-cs"/>
              </a:rPr>
              <a:t> </a:t>
            </a:r>
            <a:endParaRPr kumimoji="0" lang="en-US" sz="2400" b="0" i="0" u="none" strike="noStrike" kern="1200" cap="none" spc="0" normalizeH="0" baseline="0" noProof="0" dirty="0">
              <a:ln>
                <a:noFill/>
              </a:ln>
              <a:solidFill>
                <a:schemeClr val="bg2"/>
              </a:solidFill>
              <a:effectLst/>
              <a:uLnTx/>
              <a:uFillTx/>
              <a:latin typeface="+mn-lt"/>
              <a:ea typeface="+mn-ea"/>
              <a:cs typeface="+mn-cs"/>
            </a:endParaRP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82000" cy="4708981"/>
          </a:xfrm>
        </p:spPr>
        <p:txBody>
          <a:bodyPr/>
          <a:lstStyle/>
          <a:p>
            <a:pPr>
              <a:lnSpc>
                <a:spcPct val="100000"/>
              </a:lnSpc>
              <a:spcBef>
                <a:spcPts val="0"/>
              </a:spcBef>
              <a:spcAft>
                <a:spcPts val="1200"/>
              </a:spcAft>
            </a:pPr>
            <a:r>
              <a:rPr lang="en-US" sz="2600" b="1" dirty="0" smtClean="0">
                <a:latin typeface="Calibri" pitchFamily="34" charset="0"/>
              </a:rPr>
              <a:t>308.1 Accumulation of rubbish or garbage. </a:t>
            </a:r>
          </a:p>
          <a:p>
            <a:pPr>
              <a:lnSpc>
                <a:spcPct val="100000"/>
              </a:lnSpc>
              <a:spcBef>
                <a:spcPts val="0"/>
              </a:spcBef>
              <a:buNone/>
            </a:pPr>
            <a:r>
              <a:rPr lang="en-US" sz="2600" dirty="0" smtClean="0">
                <a:latin typeface="Calibri" pitchFamily="34" charset="0"/>
              </a:rPr>
              <a:t>	All </a:t>
            </a:r>
            <a:r>
              <a:rPr lang="en-US" sz="2600" i="1" dirty="0" smtClean="0">
                <a:latin typeface="Calibri" pitchFamily="34" charset="0"/>
              </a:rPr>
              <a:t>exterior property </a:t>
            </a:r>
            <a:r>
              <a:rPr lang="en-US" sz="2600" dirty="0" smtClean="0">
                <a:latin typeface="Calibri" pitchFamily="34" charset="0"/>
              </a:rPr>
              <a:t>and </a:t>
            </a:r>
            <a:r>
              <a:rPr lang="en-US" sz="2600" i="1" dirty="0" smtClean="0">
                <a:latin typeface="Calibri" pitchFamily="34" charset="0"/>
              </a:rPr>
              <a:t>premises, </a:t>
            </a:r>
            <a:r>
              <a:rPr lang="en-US" sz="2600" dirty="0" smtClean="0">
                <a:latin typeface="Calibri" pitchFamily="34" charset="0"/>
              </a:rPr>
              <a:t>and the interior of every structure, shall be free from any accumulation of </a:t>
            </a:r>
            <a:r>
              <a:rPr lang="en-US" sz="2600" i="1" dirty="0" smtClean="0">
                <a:latin typeface="Calibri" pitchFamily="34" charset="0"/>
              </a:rPr>
              <a:t>rubbish </a:t>
            </a:r>
            <a:r>
              <a:rPr lang="en-US" sz="2600" dirty="0" smtClean="0">
                <a:latin typeface="Calibri" pitchFamily="34" charset="0"/>
              </a:rPr>
              <a:t>or garbage. </a:t>
            </a:r>
          </a:p>
          <a:p>
            <a:pPr>
              <a:lnSpc>
                <a:spcPct val="100000"/>
              </a:lnSpc>
              <a:spcBef>
                <a:spcPts val="0"/>
              </a:spcBef>
              <a:buNone/>
            </a:pPr>
            <a:endParaRPr lang="en-US" sz="2600" b="1" dirty="0" smtClean="0">
              <a:latin typeface="Calibri" pitchFamily="34" charset="0"/>
            </a:endParaRPr>
          </a:p>
          <a:p>
            <a:pPr>
              <a:lnSpc>
                <a:spcPct val="100000"/>
              </a:lnSpc>
              <a:spcBef>
                <a:spcPts val="0"/>
              </a:spcBef>
            </a:pPr>
            <a:endParaRPr lang="en-US" sz="2600" dirty="0" smtClean="0">
              <a:latin typeface="Calibri" pitchFamily="34" charset="0"/>
            </a:endParaRPr>
          </a:p>
          <a:p>
            <a:pPr>
              <a:lnSpc>
                <a:spcPct val="100000"/>
              </a:lnSpc>
              <a:spcBef>
                <a:spcPts val="0"/>
              </a:spcBef>
              <a:spcAft>
                <a:spcPts val="1200"/>
              </a:spcAft>
            </a:pPr>
            <a:r>
              <a:rPr lang="en-US" sz="2600" b="1" dirty="0" smtClean="0">
                <a:latin typeface="Calibri" pitchFamily="34" charset="0"/>
              </a:rPr>
              <a:t>301.3 Vacant structures and land. </a:t>
            </a:r>
          </a:p>
          <a:p>
            <a:pPr>
              <a:lnSpc>
                <a:spcPct val="100000"/>
              </a:lnSpc>
              <a:spcBef>
                <a:spcPts val="0"/>
              </a:spcBef>
              <a:buNone/>
            </a:pPr>
            <a:r>
              <a:rPr lang="en-US" sz="2600" dirty="0" smtClean="0">
                <a:latin typeface="Calibri" pitchFamily="34" charset="0"/>
              </a:rPr>
              <a:t>	All vacant structures and </a:t>
            </a:r>
            <a:r>
              <a:rPr lang="en-US" sz="2600" i="1" dirty="0" smtClean="0">
                <a:latin typeface="Calibri" pitchFamily="34" charset="0"/>
              </a:rPr>
              <a:t>premises </a:t>
            </a:r>
            <a:r>
              <a:rPr lang="en-US" sz="2600" dirty="0" smtClean="0">
                <a:latin typeface="Calibri" pitchFamily="34" charset="0"/>
              </a:rPr>
              <a:t>thereof or vacant land shall be maintained in a clean, safe, secure and sanitary condition as provided herein so as not to cause a blighting problem or adversely affect the public health or safety. </a:t>
            </a:r>
            <a:endParaRPr lang="en-US" sz="2600" b="1" dirty="0" smtClean="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04800" y="228600"/>
            <a:ext cx="8382000" cy="6478697"/>
          </a:xfrm>
        </p:spPr>
        <p:txBody>
          <a:bodyPr/>
          <a:lstStyle/>
          <a:p>
            <a:pPr>
              <a:lnSpc>
                <a:spcPct val="100000"/>
              </a:lnSpc>
              <a:spcBef>
                <a:spcPts val="0"/>
              </a:spcBef>
              <a:spcAft>
                <a:spcPts val="1200"/>
              </a:spcAft>
            </a:pPr>
            <a:r>
              <a:rPr lang="en-US" sz="2400" b="1" dirty="0" smtClean="0">
                <a:latin typeface="Calibri" pitchFamily="34" charset="0"/>
              </a:rPr>
              <a:t>303.2 Enclosures. </a:t>
            </a:r>
          </a:p>
          <a:p>
            <a:pPr>
              <a:lnSpc>
                <a:spcPct val="100000"/>
              </a:lnSpc>
              <a:spcBef>
                <a:spcPts val="0"/>
              </a:spcBef>
              <a:buNone/>
            </a:pPr>
            <a:r>
              <a:rPr lang="en-US" sz="2400" dirty="0" smtClean="0">
                <a:latin typeface="Calibri" pitchFamily="34" charset="0"/>
              </a:rPr>
              <a:t>	Private swimming pools, hot tubs, and spas containing water more than 24 inches (610 mm) in depth shall be completely surrounded by a fence or barrier at least 48 inches (1219 mm) in height above the finished ground level measured on the side of the barrier away from the pool. Gates and doors in such barriers shall be self-closing and self-latching. Where the self-latching device is a minimum of 54 inches (1372 mm) above the bottom of the gate, the release mechanism shall be located on the pool side of the gate. Self-closing and self-latching gates shall be maintained such that the gate will positively close and latch when released from an open position of 6 inches (152 mm) from the gatepost. No existing pool enclosure shall be removed, replaced or changed in a manner that reduces its effectiveness as a safety barrier. </a:t>
            </a:r>
            <a:r>
              <a:rPr lang="en-US" sz="2400" b="1" dirty="0" smtClean="0"/>
              <a:t/>
            </a:r>
            <a:br>
              <a:rPr lang="en-US" sz="2400" b="1" dirty="0" smtClean="0"/>
            </a:br>
            <a:r>
              <a:rPr lang="en-US" sz="2400" b="1" dirty="0" smtClean="0"/>
              <a:t/>
            </a:r>
            <a:br>
              <a:rPr lang="en-US" sz="2400" b="1" dirty="0" smtClean="0"/>
            </a:br>
            <a:endParaRPr lang="en-US" sz="24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ctrTitle"/>
          </p:nvPr>
        </p:nvSpPr>
        <p:spPr>
          <a:xfrm>
            <a:off x="304800" y="304800"/>
            <a:ext cx="8610600" cy="1295400"/>
          </a:xfrm>
        </p:spPr>
        <p:txBody>
          <a:bodyPr>
            <a:normAutofit/>
          </a:bodyPr>
          <a:lstStyle/>
          <a:p>
            <a:pPr algn="ctr">
              <a:defRPr/>
            </a:pPr>
            <a:r>
              <a:rPr lang="en-US" sz="4500" b="1" spc="0" dirty="0" smtClean="0">
                <a:latin typeface="Calibri" pitchFamily="34" charset="0"/>
              </a:rPr>
              <a:t>Useful Zoning Ordinance Provisions</a:t>
            </a:r>
            <a:endParaRPr lang="en-US" sz="4500" spc="0" dirty="0">
              <a:solidFill>
                <a:schemeClr val="tx1">
                  <a:lumMod val="95000"/>
                </a:schemeClr>
              </a:solidFill>
              <a:latin typeface="Calibri" pitchFamily="34" charset="0"/>
            </a:endParaRPr>
          </a:p>
        </p:txBody>
      </p:sp>
      <p:sp>
        <p:nvSpPr>
          <p:cNvPr id="14339" name="Rectangle 4"/>
          <p:cNvSpPr>
            <a:spLocks noGrp="1" noChangeArrowheads="1"/>
          </p:cNvSpPr>
          <p:nvPr>
            <p:ph type="subTitle" idx="1"/>
          </p:nvPr>
        </p:nvSpPr>
        <p:spPr>
          <a:xfrm>
            <a:off x="762000" y="1143000"/>
            <a:ext cx="8077200" cy="4876800"/>
          </a:xfrm>
        </p:spPr>
        <p:txBody>
          <a:bodyPr>
            <a:noAutofit/>
          </a:bodyPr>
          <a:lstStyle/>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Appearance of Property:  junk, trash, debris, tall grass and vegetation.</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Junk, inoperative, untagged vehicles; commercial parking limits (side, rear).</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Storage, storage containers, vehicles as storage, storage of tires.</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Residential living:  no RVs, no tents, etc.</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Parking commercial vehicles, RVs</a:t>
            </a:r>
          </a:p>
          <a:p>
            <a:pPr marL="514350" indent="-514350" algn="l" eaLnBrk="1" hangingPunct="1">
              <a:lnSpc>
                <a:spcPct val="100000"/>
              </a:lnSpc>
              <a:spcBef>
                <a:spcPts val="1200"/>
              </a:spcBef>
              <a:buClr>
                <a:schemeClr val="tx1"/>
              </a:buClr>
              <a:buFont typeface="+mj-lt"/>
              <a:buAutoNum type="arabicPeriod"/>
            </a:pPr>
            <a:r>
              <a:rPr lang="en-US" sz="2800" dirty="0" smtClean="0">
                <a:latin typeface="Calibri" pitchFamily="34" charset="0"/>
              </a:rPr>
              <a:t>Minimum Fines</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ctrTitle"/>
          </p:nvPr>
        </p:nvSpPr>
        <p:spPr>
          <a:xfrm>
            <a:off x="0" y="762000"/>
            <a:ext cx="9144000" cy="1143000"/>
          </a:xfrm>
        </p:spPr>
        <p:txBody>
          <a:bodyPr>
            <a:normAutofit/>
          </a:bodyPr>
          <a:lstStyle/>
          <a:p>
            <a:pPr algn="ctr">
              <a:defRPr/>
            </a:pPr>
            <a:r>
              <a:rPr lang="en-US" sz="4500" b="1" spc="0" dirty="0" smtClean="0">
                <a:latin typeface="Calibri" pitchFamily="34" charset="0"/>
              </a:rPr>
              <a:t>Code Enforcement Staff</a:t>
            </a:r>
            <a:endParaRPr sz="4500" spc="0" dirty="0">
              <a:solidFill>
                <a:schemeClr val="tx1">
                  <a:lumMod val="95000"/>
                </a:schemeClr>
              </a:solidFill>
              <a:latin typeface="Calibri" pitchFamily="34" charset="0"/>
            </a:endParaRPr>
          </a:p>
        </p:txBody>
      </p:sp>
      <p:sp>
        <p:nvSpPr>
          <p:cNvPr id="13315" name="Rectangle 4"/>
          <p:cNvSpPr>
            <a:spLocks noGrp="1" noChangeArrowheads="1"/>
          </p:cNvSpPr>
          <p:nvPr>
            <p:ph type="subTitle" idx="1"/>
          </p:nvPr>
        </p:nvSpPr>
        <p:spPr>
          <a:xfrm>
            <a:off x="762000" y="2057400"/>
            <a:ext cx="7848600" cy="3276600"/>
          </a:xfrm>
        </p:spPr>
        <p:txBody>
          <a:bodyPr>
            <a:noAutofit/>
          </a:bodyPr>
          <a:lstStyle/>
          <a:p>
            <a:pPr marL="396875" indent="-396875">
              <a:lnSpc>
                <a:spcPct val="100000"/>
              </a:lnSpc>
              <a:spcBef>
                <a:spcPts val="1800"/>
              </a:spcBef>
              <a:buBlip>
                <a:blip r:embed="rId2"/>
              </a:buBlip>
            </a:pPr>
            <a:r>
              <a:rPr lang="en-US" sz="2800" dirty="0" smtClean="0">
                <a:latin typeface="Calibri" pitchFamily="34" charset="0"/>
              </a:rPr>
              <a:t>Can be civilian or peace officer:  training on gathering evidence and presenting a case is key.</a:t>
            </a:r>
          </a:p>
          <a:p>
            <a:pPr marL="396875" indent="-396875">
              <a:lnSpc>
                <a:spcPct val="100000"/>
              </a:lnSpc>
              <a:spcBef>
                <a:spcPts val="1800"/>
              </a:spcBef>
              <a:buBlip>
                <a:blip r:embed="rId2"/>
              </a:buBlip>
            </a:pPr>
            <a:r>
              <a:rPr lang="en-US" sz="2800" dirty="0" smtClean="0">
                <a:latin typeface="Calibri" pitchFamily="34" charset="0"/>
              </a:rPr>
              <a:t>Issue citations to municipal court.  Potentially civil administrative fines.</a:t>
            </a:r>
          </a:p>
          <a:p>
            <a:pPr marL="396875" indent="-396875">
              <a:lnSpc>
                <a:spcPct val="100000"/>
              </a:lnSpc>
              <a:spcBef>
                <a:spcPts val="1800"/>
              </a:spcBef>
              <a:buBlip>
                <a:blip r:embed="rId2"/>
              </a:buBlip>
            </a:pPr>
            <a:r>
              <a:rPr lang="en-US" sz="2800" dirty="0" smtClean="0">
                <a:latin typeface="Calibri" pitchFamily="34" charset="0"/>
              </a:rPr>
              <a:t>System to track complaints, citations, and repeat offenders is critical.</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10905"/>
            <a:ext cx="8382000" cy="623248"/>
          </a:xfrm>
        </p:spPr>
        <p:txBody>
          <a:bodyPr/>
          <a:lstStyle/>
          <a:p>
            <a:pPr algn="ctr"/>
            <a:r>
              <a:rPr lang="en-US" sz="4500" b="1" spc="0" dirty="0" smtClean="0">
                <a:latin typeface="Calibri" pitchFamily="34" charset="0"/>
              </a:rPr>
              <a:t>BENEFITS OF MUNICIPAL COURT</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3" name="Content Placeholder 2"/>
          <p:cNvSpPr>
            <a:spLocks noGrp="1"/>
          </p:cNvSpPr>
          <p:nvPr>
            <p:ph idx="1"/>
          </p:nvPr>
        </p:nvSpPr>
        <p:spPr>
          <a:xfrm>
            <a:off x="2057400" y="2613154"/>
            <a:ext cx="5029200" cy="2416046"/>
          </a:xfrm>
        </p:spPr>
        <p:txBody>
          <a:bodyPr/>
          <a:lstStyle/>
          <a:p>
            <a:pPr>
              <a:lnSpc>
                <a:spcPct val="100000"/>
              </a:lnSpc>
              <a:spcBef>
                <a:spcPts val="1800"/>
              </a:spcBef>
            </a:pPr>
            <a:r>
              <a:rPr lang="en-US" sz="2800" dirty="0" smtClean="0">
                <a:latin typeface="Calibri" pitchFamily="34" charset="0"/>
              </a:rPr>
              <a:t>Quick to get to court</a:t>
            </a:r>
          </a:p>
          <a:p>
            <a:pPr>
              <a:lnSpc>
                <a:spcPct val="100000"/>
              </a:lnSpc>
              <a:spcBef>
                <a:spcPts val="1800"/>
              </a:spcBef>
            </a:pPr>
            <a:r>
              <a:rPr lang="en-US" sz="2800" dirty="0" smtClean="0">
                <a:latin typeface="Calibri" pitchFamily="34" charset="0"/>
              </a:rPr>
              <a:t>Speedy court proceedings</a:t>
            </a:r>
          </a:p>
          <a:p>
            <a:pPr>
              <a:lnSpc>
                <a:spcPct val="100000"/>
              </a:lnSpc>
              <a:spcBef>
                <a:spcPts val="1800"/>
              </a:spcBef>
            </a:pPr>
            <a:r>
              <a:rPr lang="en-US" sz="2800" dirty="0" smtClean="0">
                <a:latin typeface="Calibri" pitchFamily="34" charset="0"/>
              </a:rPr>
              <a:t>Inexpensive</a:t>
            </a:r>
          </a:p>
          <a:p>
            <a:pPr>
              <a:lnSpc>
                <a:spcPct val="100000"/>
              </a:lnSpc>
              <a:spcBef>
                <a:spcPts val="1800"/>
              </a:spcBef>
            </a:pPr>
            <a:r>
              <a:rPr lang="en-US" sz="2800" dirty="0" smtClean="0">
                <a:latin typeface="Calibri" pitchFamily="34" charset="0"/>
              </a:rPr>
              <a:t>Locally responsive</a:t>
            </a:r>
            <a:endParaRPr lang="en-US" sz="28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382000" cy="623248"/>
          </a:xfrm>
        </p:spPr>
        <p:txBody>
          <a:bodyPr/>
          <a:lstStyle/>
          <a:p>
            <a:pPr algn="ctr"/>
            <a:r>
              <a:rPr lang="en-US" sz="4500" b="1" spc="0" dirty="0" smtClean="0">
                <a:latin typeface="Calibri" pitchFamily="34" charset="0"/>
              </a:rPr>
              <a:t>Municipal Courts</a:t>
            </a:r>
            <a:endParaRPr lang="en-US" sz="4500" b="1"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3" name="Content Placeholder 2"/>
          <p:cNvSpPr>
            <a:spLocks noGrp="1"/>
          </p:cNvSpPr>
          <p:nvPr>
            <p:ph idx="1"/>
          </p:nvPr>
        </p:nvSpPr>
        <p:spPr>
          <a:xfrm>
            <a:off x="685800" y="2056180"/>
            <a:ext cx="7924800" cy="3277820"/>
          </a:xfrm>
        </p:spPr>
        <p:txBody>
          <a:bodyPr/>
          <a:lstStyle/>
          <a:p>
            <a:pPr>
              <a:lnSpc>
                <a:spcPct val="100000"/>
              </a:lnSpc>
              <a:spcBef>
                <a:spcPts val="1800"/>
              </a:spcBef>
            </a:pPr>
            <a:r>
              <a:rPr lang="en-US" sz="2800" dirty="0" smtClean="0">
                <a:latin typeface="Calibri" pitchFamily="34" charset="0"/>
              </a:rPr>
              <a:t>Jurisdiction:  Incorporated City Limits</a:t>
            </a:r>
          </a:p>
          <a:p>
            <a:pPr>
              <a:lnSpc>
                <a:spcPct val="100000"/>
              </a:lnSpc>
              <a:spcBef>
                <a:spcPts val="1800"/>
              </a:spcBef>
            </a:pPr>
            <a:r>
              <a:rPr lang="en-US" sz="2800" dirty="0" smtClean="0">
                <a:latin typeface="Calibri" pitchFamily="34" charset="0"/>
              </a:rPr>
              <a:t>Punishment:  Varies by charter; community service; suspended sentence.</a:t>
            </a:r>
          </a:p>
          <a:p>
            <a:pPr marL="396875" lvl="2" indent="-396875">
              <a:lnSpc>
                <a:spcPct val="100000"/>
              </a:lnSpc>
              <a:spcBef>
                <a:spcPts val="1800"/>
              </a:spcBef>
              <a:buBlip>
                <a:blip r:embed="rId2"/>
              </a:buBlip>
            </a:pPr>
            <a:r>
              <a:rPr lang="en-US" sz="2800" dirty="0" smtClean="0">
                <a:latin typeface="Calibri" pitchFamily="34" charset="0"/>
              </a:rPr>
              <a:t>Municipal court judge:  appointed.</a:t>
            </a:r>
          </a:p>
          <a:p>
            <a:pPr>
              <a:lnSpc>
                <a:spcPct val="100000"/>
              </a:lnSpc>
              <a:spcBef>
                <a:spcPts val="1800"/>
              </a:spcBef>
            </a:pPr>
            <a:r>
              <a:rPr lang="en-US" sz="2800" dirty="0" smtClean="0">
                <a:latin typeface="Calibri" pitchFamily="34" charset="0"/>
              </a:rPr>
              <a:t>Cannot remove to state court for jury trial on ordinance violation; can remove state law violation. </a:t>
            </a:r>
            <a:endParaRPr lang="en-US" sz="28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ctrTitle"/>
          </p:nvPr>
        </p:nvSpPr>
        <p:spPr>
          <a:xfrm>
            <a:off x="0" y="762000"/>
            <a:ext cx="9144000" cy="1524000"/>
          </a:xfrm>
        </p:spPr>
        <p:txBody>
          <a:bodyPr>
            <a:noAutofit/>
          </a:bodyPr>
          <a:lstStyle/>
          <a:p>
            <a:pPr algn="ctr">
              <a:defRPr/>
            </a:pPr>
            <a:r>
              <a:rPr lang="en-US" sz="4500" b="1" spc="0" dirty="0" smtClean="0">
                <a:latin typeface="Calibri" pitchFamily="34" charset="0"/>
              </a:rPr>
              <a:t>Next step:  Superior Court </a:t>
            </a:r>
            <a:br>
              <a:rPr lang="en-US" sz="4500" b="1" spc="0" dirty="0" smtClean="0">
                <a:latin typeface="Calibri" pitchFamily="34" charset="0"/>
              </a:rPr>
            </a:br>
            <a:r>
              <a:rPr lang="en-US" sz="4500" b="1" spc="0" dirty="0" smtClean="0">
                <a:latin typeface="Calibri" pitchFamily="34" charset="0"/>
              </a:rPr>
              <a:t>INJUNCTIVE RELIEF and Civil Fines</a:t>
            </a:r>
            <a:endParaRPr sz="4500" spc="0" dirty="0">
              <a:solidFill>
                <a:schemeClr val="tx1">
                  <a:lumMod val="95000"/>
                </a:schemeClr>
              </a:solidFill>
              <a:latin typeface="Calibri" pitchFamily="34" charset="0"/>
            </a:endParaRPr>
          </a:p>
        </p:txBody>
      </p:sp>
      <p:sp>
        <p:nvSpPr>
          <p:cNvPr id="22531" name="Rectangle 4"/>
          <p:cNvSpPr>
            <a:spLocks noGrp="1" noChangeArrowheads="1"/>
          </p:cNvSpPr>
          <p:nvPr>
            <p:ph type="subTitle" idx="1"/>
          </p:nvPr>
        </p:nvSpPr>
        <p:spPr>
          <a:xfrm>
            <a:off x="1371600" y="2438400"/>
            <a:ext cx="7848600" cy="3429000"/>
          </a:xfrm>
        </p:spPr>
        <p:txBody>
          <a:bodyPr>
            <a:noAutofit/>
          </a:bodyPr>
          <a:lstStyle/>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Jurisdiction:  general.</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Punishment:  limited only by ordinance; community service; suspended sentence.</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Superior court judge:  elected.</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Contempt power:  criminal and civil.</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ctrTitle"/>
          </p:nvPr>
        </p:nvSpPr>
        <p:spPr>
          <a:xfrm>
            <a:off x="0" y="914400"/>
            <a:ext cx="9144000" cy="838200"/>
          </a:xfrm>
        </p:spPr>
        <p:txBody>
          <a:bodyPr>
            <a:normAutofit/>
          </a:bodyPr>
          <a:lstStyle/>
          <a:p>
            <a:pPr algn="ctr">
              <a:defRPr/>
            </a:pPr>
            <a:r>
              <a:rPr lang="en-US" sz="4500" b="1" spc="0" dirty="0" smtClean="0">
                <a:latin typeface="Calibri" pitchFamily="34" charset="0"/>
              </a:rPr>
              <a:t>ABATEMENT OF PUBLIC NUISANCE</a:t>
            </a:r>
            <a:endParaRPr sz="4500" spc="0" dirty="0">
              <a:solidFill>
                <a:schemeClr val="tx1">
                  <a:lumMod val="95000"/>
                </a:schemeClr>
              </a:solidFill>
              <a:latin typeface="Calibri" pitchFamily="34" charset="0"/>
            </a:endParaRPr>
          </a:p>
        </p:txBody>
      </p:sp>
      <p:sp>
        <p:nvSpPr>
          <p:cNvPr id="18435" name="Rectangle 4"/>
          <p:cNvSpPr>
            <a:spLocks noGrp="1" noChangeArrowheads="1"/>
          </p:cNvSpPr>
          <p:nvPr>
            <p:ph type="subTitle" idx="1"/>
          </p:nvPr>
        </p:nvSpPr>
        <p:spPr>
          <a:xfrm>
            <a:off x="914400" y="2133600"/>
            <a:ext cx="7543800" cy="3810000"/>
          </a:xfrm>
        </p:spPr>
        <p:txBody>
          <a:bodyPr/>
          <a:lstStyle/>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A nuisance is anything that causes hurt, inconvenience, or damage to another</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May be nuisance even though otherwise lawful activity</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Must affect ordinary, reasonable person</a:t>
            </a:r>
          </a:p>
          <a:p>
            <a:pPr marL="396875" lvl="2" indent="-396875" algn="l">
              <a:lnSpc>
                <a:spcPct val="100000"/>
              </a:lnSpc>
              <a:spcBef>
                <a:spcPts val="1800"/>
              </a:spcBef>
              <a:defRPr/>
            </a:pPr>
            <a:r>
              <a:rPr lang="en-US" sz="2800" dirty="0" smtClean="0">
                <a:solidFill>
                  <a:schemeClr val="tx1"/>
                </a:solidFill>
                <a:latin typeface="Calibri" pitchFamily="34" charset="0"/>
              </a:rPr>
              <a:t>	O.C.G.A. § 41-1-1</a:t>
            </a:r>
          </a:p>
          <a:p>
            <a:pPr marL="911225" lvl="2" indent="-682625" algn="l" eaLnBrk="1" hangingPunct="1"/>
            <a:endParaRPr lang="en-US" sz="2600" dirty="0" smtClean="0">
              <a:solidFill>
                <a:schemeClr val="tx1"/>
              </a:solidFill>
              <a:latin typeface="Tahoma" pitchFamily="34" charset="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ctrTitle"/>
          </p:nvPr>
        </p:nvSpPr>
        <p:spPr>
          <a:xfrm>
            <a:off x="0" y="990600"/>
            <a:ext cx="9144000" cy="914400"/>
          </a:xfrm>
        </p:spPr>
        <p:txBody>
          <a:bodyPr>
            <a:normAutofit/>
          </a:bodyPr>
          <a:lstStyle/>
          <a:p>
            <a:pPr algn="ctr">
              <a:lnSpc>
                <a:spcPct val="120000"/>
              </a:lnSpc>
              <a:spcBef>
                <a:spcPct val="20000"/>
              </a:spcBef>
              <a:defRPr/>
            </a:pPr>
            <a:r>
              <a:rPr lang="en-US" sz="4500" b="1" spc="0" dirty="0" smtClean="0">
                <a:latin typeface="Calibri" pitchFamily="34" charset="0"/>
              </a:rPr>
              <a:t>Lawsuit to Abate Public Nuisance</a:t>
            </a:r>
            <a:endParaRPr lang="en-US" sz="4500" spc="0" dirty="0">
              <a:solidFill>
                <a:schemeClr val="tx1">
                  <a:lumMod val="95000"/>
                </a:schemeClr>
              </a:solidFill>
              <a:latin typeface="Calibri" pitchFamily="34" charset="0"/>
            </a:endParaRPr>
          </a:p>
        </p:txBody>
      </p:sp>
      <p:sp>
        <p:nvSpPr>
          <p:cNvPr id="21507" name="Rectangle 4"/>
          <p:cNvSpPr>
            <a:spLocks noGrp="1" noChangeArrowheads="1"/>
          </p:cNvSpPr>
          <p:nvPr>
            <p:ph type="subTitle" idx="1"/>
          </p:nvPr>
        </p:nvSpPr>
        <p:spPr>
          <a:xfrm>
            <a:off x="685800" y="2514600"/>
            <a:ext cx="7848600" cy="2895600"/>
          </a:xfrm>
        </p:spPr>
        <p:txBody>
          <a:bodyPr>
            <a:noAutofit/>
          </a:bodyPr>
          <a:lstStyle/>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May be filed by district attorney, solicitor-general, city attorney, or county attorney.  O.C.G.A. § 41-2-2</a:t>
            </a:r>
          </a:p>
          <a:p>
            <a:pPr marL="396875" lvl="2" indent="-396875" algn="l">
              <a:lnSpc>
                <a:spcPct val="100000"/>
              </a:lnSpc>
              <a:spcBef>
                <a:spcPts val="1800"/>
              </a:spcBef>
              <a:buBlip>
                <a:blip r:embed="rId2"/>
              </a:buBlip>
              <a:defRPr/>
            </a:pPr>
            <a:r>
              <a:rPr lang="en-US" sz="2800" dirty="0" smtClean="0">
                <a:solidFill>
                  <a:schemeClr val="tx1"/>
                </a:solidFill>
                <a:latin typeface="Calibri" pitchFamily="34" charset="0"/>
              </a:rPr>
              <a:t>Key point:  Municipal courts have jurisdiction and power to order abatement.  O.C.G.A. § 41-2-5</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ctrTitle"/>
          </p:nvPr>
        </p:nvSpPr>
        <p:spPr>
          <a:xfrm>
            <a:off x="0" y="533400"/>
            <a:ext cx="9144000" cy="838200"/>
          </a:xfrm>
        </p:spPr>
        <p:txBody>
          <a:bodyPr>
            <a:normAutofit fontScale="90000"/>
          </a:bodyPr>
          <a:lstStyle/>
          <a:p>
            <a:pPr algn="ctr">
              <a:lnSpc>
                <a:spcPct val="120000"/>
              </a:lnSpc>
              <a:defRPr/>
            </a:pPr>
            <a:r>
              <a:rPr lang="en-US" sz="5000" b="1" spc="0" dirty="0" smtClean="0">
                <a:latin typeface="Calibri" pitchFamily="34" charset="0"/>
              </a:rPr>
              <a:t>UNFIT PROPERTY ORDINANCES</a:t>
            </a:r>
            <a:r>
              <a:rPr lang="en-US" sz="4500" b="1" dirty="0" smtClean="0"/>
              <a:t/>
            </a:r>
            <a:br>
              <a:rPr lang="en-US" sz="4500" b="1" dirty="0" smtClean="0"/>
            </a:br>
            <a:endParaRPr sz="4500" dirty="0">
              <a:solidFill>
                <a:schemeClr val="tx1">
                  <a:lumMod val="95000"/>
                </a:schemeClr>
              </a:solidFill>
              <a:latin typeface="Tahoma" pitchFamily="34" charset="0"/>
            </a:endParaRPr>
          </a:p>
        </p:txBody>
      </p:sp>
      <p:sp>
        <p:nvSpPr>
          <p:cNvPr id="22531" name="Rectangle 4"/>
          <p:cNvSpPr>
            <a:spLocks noGrp="1" noChangeArrowheads="1"/>
          </p:cNvSpPr>
          <p:nvPr>
            <p:ph type="subTitle" idx="1"/>
          </p:nvPr>
        </p:nvSpPr>
        <p:spPr>
          <a:xfrm>
            <a:off x="762000" y="1524000"/>
            <a:ext cx="7772400" cy="4114800"/>
          </a:xfrm>
        </p:spPr>
        <p:txBody>
          <a:bodyPr/>
          <a:lstStyle/>
          <a:p>
            <a:pPr marL="0" lvl="2" algn="l" eaLnBrk="1" hangingPunct="1">
              <a:lnSpc>
                <a:spcPct val="150000"/>
              </a:lnSpc>
              <a:spcBef>
                <a:spcPts val="0"/>
              </a:spcBef>
            </a:pPr>
            <a:r>
              <a:rPr lang="en-US" sz="2800" dirty="0" smtClean="0">
                <a:solidFill>
                  <a:schemeClr val="bg1"/>
                </a:solidFill>
                <a:latin typeface="Calibri" pitchFamily="34" charset="0"/>
              </a:rPr>
              <a:t>A city or county may take action against such buildings or structures which “are unfit for human habitation or for commercial, industrial, or business occupancy or use and not in compliance with the applicable state minimum standard codes as adopted by ordinance.”  O.C.G.A. § 41-2-7</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0" y="1066800"/>
            <a:ext cx="9144000" cy="914400"/>
          </a:xfrm>
        </p:spPr>
        <p:txBody>
          <a:bodyPr>
            <a:normAutofit/>
          </a:bodyPr>
          <a:lstStyle/>
          <a:p>
            <a:pPr algn="ctr">
              <a:defRPr/>
            </a:pPr>
            <a:r>
              <a:rPr lang="en-US" sz="4500" b="1" spc="0" dirty="0" smtClean="0">
                <a:latin typeface="Calibri" pitchFamily="34" charset="0"/>
              </a:rPr>
              <a:t>TOOLS FOR ENFORCEMENT</a:t>
            </a:r>
            <a:endParaRPr lang="en-US" sz="4500" b="1" spc="0" dirty="0">
              <a:solidFill>
                <a:schemeClr val="tx1">
                  <a:lumMod val="95000"/>
                </a:schemeClr>
              </a:solidFill>
              <a:latin typeface="Calibri" pitchFamily="34" charset="0"/>
            </a:endParaRPr>
          </a:p>
        </p:txBody>
      </p:sp>
      <p:sp>
        <p:nvSpPr>
          <p:cNvPr id="8195" name="Rectangle 4"/>
          <p:cNvSpPr>
            <a:spLocks noGrp="1" noChangeArrowheads="1"/>
          </p:cNvSpPr>
          <p:nvPr>
            <p:ph type="subTitle" idx="1"/>
          </p:nvPr>
        </p:nvSpPr>
        <p:spPr>
          <a:xfrm>
            <a:off x="1905000" y="2362200"/>
            <a:ext cx="6629400" cy="2743200"/>
          </a:xfrm>
        </p:spPr>
        <p:txBody>
          <a:bodyPr/>
          <a:lstStyle/>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State minimum standard codes</a:t>
            </a:r>
          </a:p>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Useful ordinance provisions</a:t>
            </a:r>
          </a:p>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Public nuisance law</a:t>
            </a:r>
          </a:p>
          <a:p>
            <a:pPr marL="396875" lvl="2" indent="-396875" algn="l">
              <a:lnSpc>
                <a:spcPct val="100000"/>
              </a:lnSpc>
              <a:spcBef>
                <a:spcPts val="1800"/>
              </a:spcBef>
              <a:buBlip>
                <a:blip r:embed="rId2"/>
              </a:buBlip>
            </a:pPr>
            <a:r>
              <a:rPr lang="en-US" sz="3000" dirty="0" smtClean="0">
                <a:solidFill>
                  <a:schemeClr val="bg1">
                    <a:lumMod val="95000"/>
                    <a:lumOff val="5000"/>
                  </a:schemeClr>
                </a:solidFill>
                <a:latin typeface="Calibri" pitchFamily="34" charset="0"/>
              </a:rPr>
              <a:t>Unfit Property actions</a:t>
            </a:r>
            <a:endParaRPr lang="en-US" sz="2600" dirty="0" smtClean="0">
              <a:solidFill>
                <a:schemeClr val="bg1">
                  <a:lumMod val="95000"/>
                  <a:lumOff val="5000"/>
                </a:schemeClr>
              </a:solidFill>
              <a:latin typeface="Tahoma" pitchFamily="34" charset="0"/>
            </a:endParaRP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ctrTitle"/>
          </p:nvPr>
        </p:nvSpPr>
        <p:spPr>
          <a:xfrm>
            <a:off x="0" y="609600"/>
            <a:ext cx="9144000" cy="1447800"/>
          </a:xfrm>
        </p:spPr>
        <p:txBody>
          <a:bodyPr>
            <a:normAutofit/>
          </a:bodyPr>
          <a:lstStyle/>
          <a:p>
            <a:pPr algn="ctr">
              <a:defRPr/>
            </a:pPr>
            <a:r>
              <a:rPr lang="en-US" sz="4500" b="1" spc="0" dirty="0" smtClean="0"/>
              <a:t>Adoption of Ordinances</a:t>
            </a:r>
            <a:br>
              <a:rPr lang="en-US" sz="4500" b="1" spc="0" dirty="0" smtClean="0"/>
            </a:br>
            <a:r>
              <a:rPr lang="en-US" sz="4500" b="1" spc="0" dirty="0" smtClean="0"/>
              <a:t>Relating to Unfit Buildings</a:t>
            </a:r>
            <a:endParaRPr lang="en-US" sz="4500" spc="0" dirty="0">
              <a:solidFill>
                <a:schemeClr val="tx1">
                  <a:lumMod val="95000"/>
                </a:schemeClr>
              </a:solidFill>
              <a:latin typeface="Tahoma" pitchFamily="34" charset="0"/>
            </a:endParaRPr>
          </a:p>
        </p:txBody>
      </p:sp>
      <p:sp>
        <p:nvSpPr>
          <p:cNvPr id="23555" name="Rectangle 4"/>
          <p:cNvSpPr>
            <a:spLocks noGrp="1" noChangeArrowheads="1"/>
          </p:cNvSpPr>
          <p:nvPr>
            <p:ph type="subTitle" idx="1"/>
          </p:nvPr>
        </p:nvSpPr>
        <p:spPr>
          <a:xfrm>
            <a:off x="762000" y="2286000"/>
            <a:ext cx="7543800" cy="3276600"/>
          </a:xfrm>
        </p:spPr>
        <p:txBody>
          <a:bodyPr/>
          <a:lstStyle/>
          <a:p>
            <a:pPr marL="396875" lvl="2" indent="-396875" algn="l">
              <a:lnSpc>
                <a:spcPct val="100000"/>
              </a:lnSpc>
              <a:spcBef>
                <a:spcPts val="1800"/>
              </a:spcBef>
              <a:buBlip>
                <a:blip r:embed="rId2"/>
              </a:buBlip>
              <a:defRPr/>
            </a:pPr>
            <a:r>
              <a:rPr lang="en-US" sz="2800" dirty="0" smtClean="0">
                <a:solidFill>
                  <a:schemeClr val="bg1"/>
                </a:solidFill>
                <a:latin typeface="Calibri" pitchFamily="34" charset="0"/>
              </a:rPr>
              <a:t>Can adopt Unfit Property Ordinance             O.C.G.A. § 41-2-9</a:t>
            </a:r>
          </a:p>
          <a:p>
            <a:pPr marL="396875" lvl="2" indent="-396875" algn="l">
              <a:lnSpc>
                <a:spcPct val="100000"/>
              </a:lnSpc>
              <a:spcBef>
                <a:spcPts val="1800"/>
              </a:spcBef>
              <a:buBlip>
                <a:blip r:embed="rId2"/>
              </a:buBlip>
              <a:defRPr/>
            </a:pPr>
            <a:r>
              <a:rPr lang="en-US" sz="2800" dirty="0" smtClean="0">
                <a:solidFill>
                  <a:schemeClr val="bg1"/>
                </a:solidFill>
                <a:latin typeface="Calibri" pitchFamily="34" charset="0"/>
              </a:rPr>
              <a:t>A public officer must be identified to exercise the powers prescribed by the ordinance</a:t>
            </a:r>
          </a:p>
          <a:p>
            <a:pPr marL="396875" lvl="2" indent="-396875" algn="l">
              <a:lnSpc>
                <a:spcPct val="100000"/>
              </a:lnSpc>
              <a:spcBef>
                <a:spcPts val="1800"/>
              </a:spcBef>
              <a:buBlip>
                <a:blip r:embed="rId2"/>
              </a:buBlip>
              <a:defRPr/>
            </a:pPr>
            <a:r>
              <a:rPr lang="en-US" sz="2800" dirty="0" smtClean="0">
                <a:solidFill>
                  <a:schemeClr val="bg1"/>
                </a:solidFill>
                <a:latin typeface="Calibri" pitchFamily="34" charset="0"/>
              </a:rPr>
              <a:t>Law has detailed notice standards; includes title search</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1027"/>
          <p:cNvSpPr>
            <a:spLocks noGrp="1" noChangeArrowheads="1"/>
          </p:cNvSpPr>
          <p:nvPr>
            <p:ph type="ctrTitle"/>
          </p:nvPr>
        </p:nvSpPr>
        <p:spPr>
          <a:xfrm>
            <a:off x="304800" y="304800"/>
            <a:ext cx="8534400" cy="1066800"/>
          </a:xfrm>
        </p:spPr>
        <p:txBody>
          <a:bodyPr>
            <a:normAutofit/>
          </a:bodyPr>
          <a:lstStyle/>
          <a:p>
            <a:pPr algn="ctr">
              <a:lnSpc>
                <a:spcPct val="120000"/>
              </a:lnSpc>
              <a:defRPr/>
            </a:pPr>
            <a:r>
              <a:rPr lang="en-US" sz="4500" b="1" spc="0" dirty="0" smtClean="0"/>
              <a:t>What is UNFIT FOR USE?</a:t>
            </a:r>
            <a:endParaRPr sz="4500" spc="0" dirty="0">
              <a:solidFill>
                <a:schemeClr val="tx1">
                  <a:lumMod val="95000"/>
                </a:schemeClr>
              </a:solidFill>
              <a:latin typeface="Tahoma" pitchFamily="34" charset="0"/>
            </a:endParaRPr>
          </a:p>
        </p:txBody>
      </p:sp>
      <p:sp>
        <p:nvSpPr>
          <p:cNvPr id="24579" name="Rectangle 1028"/>
          <p:cNvSpPr>
            <a:spLocks noGrp="1" noChangeArrowheads="1"/>
          </p:cNvSpPr>
          <p:nvPr>
            <p:ph type="subTitle" idx="1"/>
          </p:nvPr>
        </p:nvSpPr>
        <p:spPr>
          <a:xfrm>
            <a:off x="457200" y="1371600"/>
            <a:ext cx="8305800" cy="4343400"/>
          </a:xfrm>
        </p:spPr>
        <p:txBody>
          <a:bodyPr/>
          <a:lstStyle/>
          <a:p>
            <a:pPr marL="0" lvl="2" indent="3175" algn="l" eaLnBrk="1" hangingPunct="1">
              <a:lnSpc>
                <a:spcPct val="100000"/>
              </a:lnSpc>
              <a:spcBef>
                <a:spcPts val="0"/>
              </a:spcBef>
            </a:pPr>
            <a:r>
              <a:rPr lang="en-US" sz="2600" dirty="0" smtClean="0">
                <a:solidFill>
                  <a:schemeClr val="bg1"/>
                </a:solidFill>
                <a:latin typeface="Calibri" pitchFamily="34" charset="0"/>
              </a:rPr>
              <a:t>Determination that building is unfit may rest upon some or all of the following conditions:</a:t>
            </a:r>
          </a:p>
          <a:p>
            <a:pPr marL="468313" lvl="3" indent="-234950" algn="l" eaLnBrk="1" hangingPunct="1">
              <a:lnSpc>
                <a:spcPct val="100000"/>
              </a:lnSpc>
              <a:spcBef>
                <a:spcPts val="1200"/>
              </a:spcBef>
              <a:buFontTx/>
              <a:buChar char="–"/>
            </a:pPr>
            <a:r>
              <a:rPr lang="en-US" sz="2600" dirty="0" smtClean="0">
                <a:solidFill>
                  <a:schemeClr val="bg1"/>
                </a:solidFill>
                <a:latin typeface="Calibri" pitchFamily="34" charset="0"/>
              </a:rPr>
              <a:t>Defects increasing hazards of fire or accidents</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Lack of adequate ventilation and light or sanitary facilities</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Dilapidation</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Disrepair</a:t>
            </a:r>
          </a:p>
          <a:p>
            <a:pPr marL="468313" lvl="3" indent="-234950" algn="l" eaLnBrk="1" hangingPunct="1">
              <a:lnSpc>
                <a:spcPct val="100000"/>
              </a:lnSpc>
              <a:spcBef>
                <a:spcPts val="600"/>
              </a:spcBef>
              <a:buFontTx/>
              <a:buChar char="–"/>
            </a:pPr>
            <a:r>
              <a:rPr lang="en-US" sz="2600" dirty="0" smtClean="0">
                <a:solidFill>
                  <a:schemeClr val="bg1"/>
                </a:solidFill>
                <a:latin typeface="Calibri" pitchFamily="34" charset="0"/>
              </a:rPr>
              <a:t>Structural defects</a:t>
            </a:r>
          </a:p>
          <a:p>
            <a:pPr marL="468313" lvl="3" indent="-234950" algn="l" eaLnBrk="1" hangingPunct="1">
              <a:lnSpc>
                <a:spcPct val="100000"/>
              </a:lnSpc>
              <a:spcBef>
                <a:spcPts val="600"/>
              </a:spcBef>
              <a:buFontTx/>
              <a:buChar char="–"/>
            </a:pPr>
            <a:r>
              <a:rPr lang="en-US" sz="2600" dirty="0" err="1" smtClean="0">
                <a:solidFill>
                  <a:schemeClr val="bg1"/>
                </a:solidFill>
                <a:latin typeface="Calibri" pitchFamily="34" charset="0"/>
              </a:rPr>
              <a:t>Uncleanliness</a:t>
            </a:r>
            <a:r>
              <a:rPr lang="en-US" sz="2600" dirty="0" smtClean="0">
                <a:solidFill>
                  <a:schemeClr val="bg1"/>
                </a:solidFill>
                <a:latin typeface="Calibri" pitchFamily="34" charset="0"/>
              </a:rPr>
              <a:t>	</a:t>
            </a:r>
          </a:p>
          <a:p>
            <a:pPr marL="468313" lvl="3" indent="-234950" algn="l" eaLnBrk="1" hangingPunct="1">
              <a:lnSpc>
                <a:spcPct val="100000"/>
              </a:lnSpc>
              <a:spcBef>
                <a:spcPts val="600"/>
              </a:spcBef>
            </a:pPr>
            <a:r>
              <a:rPr lang="en-US" sz="2600" dirty="0" smtClean="0">
                <a:solidFill>
                  <a:schemeClr val="bg1"/>
                </a:solidFill>
                <a:latin typeface="Calibri" pitchFamily="34" charset="0"/>
              </a:rPr>
              <a:t>O.C.G.A. § 41-2-10</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762000"/>
            <a:ext cx="8305800" cy="1246495"/>
          </a:xfrm>
        </p:spPr>
        <p:txBody>
          <a:bodyPr/>
          <a:lstStyle/>
          <a:p>
            <a:pPr algn="ctr"/>
            <a:r>
              <a:rPr lang="en-US" sz="4500" b="1" spc="0" dirty="0" smtClean="0">
                <a:latin typeface="Calibri" pitchFamily="34" charset="0"/>
              </a:rPr>
              <a:t>Steps to Unfit Property Enforcement</a:t>
            </a:r>
            <a:endParaRPr lang="en-US" sz="4500" b="1"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25602" name="Rectangle 4"/>
          <p:cNvSpPr>
            <a:spLocks noGrp="1" noChangeArrowheads="1"/>
          </p:cNvSpPr>
          <p:nvPr>
            <p:ph idx="1"/>
          </p:nvPr>
        </p:nvSpPr>
        <p:spPr>
          <a:xfrm>
            <a:off x="914400" y="2464034"/>
            <a:ext cx="7467600" cy="3022366"/>
          </a:xfrm>
        </p:spPr>
        <p:txBody>
          <a:bodyPr/>
          <a:lstStyle/>
          <a:p>
            <a:pPr marL="396875" lvl="2" indent="-396875">
              <a:lnSpc>
                <a:spcPct val="100000"/>
              </a:lnSpc>
              <a:spcBef>
                <a:spcPts val="1800"/>
              </a:spcBef>
              <a:buBlip>
                <a:blip r:embed="rId2"/>
              </a:buBlip>
              <a:defRPr/>
            </a:pPr>
            <a:r>
              <a:rPr lang="en-US" sz="2800" dirty="0" smtClean="0">
                <a:solidFill>
                  <a:schemeClr val="bg1"/>
                </a:solidFill>
                <a:latin typeface="Calibri" pitchFamily="34" charset="0"/>
              </a:rPr>
              <a:t>File Complaint</a:t>
            </a:r>
          </a:p>
          <a:p>
            <a:pPr marL="396875" lvl="2" indent="-396875">
              <a:lnSpc>
                <a:spcPct val="100000"/>
              </a:lnSpc>
              <a:spcBef>
                <a:spcPts val="1800"/>
              </a:spcBef>
              <a:buBlip>
                <a:blip r:embed="rId2"/>
              </a:buBlip>
              <a:defRPr/>
            </a:pPr>
            <a:r>
              <a:rPr lang="en-US" sz="2800" dirty="0" smtClean="0">
                <a:solidFill>
                  <a:schemeClr val="bg1"/>
                </a:solidFill>
                <a:latin typeface="Calibri" pitchFamily="34" charset="0"/>
              </a:rPr>
              <a:t>Notice and hearing</a:t>
            </a:r>
          </a:p>
          <a:p>
            <a:pPr marL="396875" lvl="2" indent="-396875">
              <a:lnSpc>
                <a:spcPct val="100000"/>
              </a:lnSpc>
              <a:spcBef>
                <a:spcPts val="1800"/>
              </a:spcBef>
              <a:buBlip>
                <a:blip r:embed="rId2"/>
              </a:buBlip>
              <a:defRPr/>
            </a:pPr>
            <a:r>
              <a:rPr lang="en-US" sz="2800" dirty="0" smtClean="0">
                <a:solidFill>
                  <a:schemeClr val="bg1"/>
                </a:solidFill>
                <a:latin typeface="Calibri" pitchFamily="34" charset="0"/>
              </a:rPr>
              <a:t>Order to repair or demolish, or authorize local government to do so; costs of demolition cast as lien against property.  O.C.G.A. § 41-2-9</a:t>
            </a:r>
          </a:p>
          <a:p>
            <a:pPr marL="911225" lvl="2" indent="-682625" algn="l" eaLnBrk="1" hangingPunct="1">
              <a:buFontTx/>
              <a:buChar char="•"/>
            </a:pPr>
            <a:endParaRPr lang="en-US" dirty="0" smtClean="0">
              <a:solidFill>
                <a:schemeClr val="bg1"/>
              </a:solidFill>
              <a:latin typeface="Tahoma" pitchFamily="34" charset="0"/>
            </a:endParaRP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4705"/>
            <a:ext cx="8382000" cy="1246495"/>
          </a:xfrm>
        </p:spPr>
        <p:txBody>
          <a:bodyPr/>
          <a:lstStyle/>
          <a:p>
            <a:pPr algn="ctr"/>
            <a:r>
              <a:rPr lang="en-US" sz="4500" b="1" spc="0" dirty="0">
                <a:solidFill>
                  <a:schemeClr val="tx1"/>
                </a:solidFill>
                <a:latin typeface="Calibri" pitchFamily="34" charset="0"/>
              </a:rPr>
              <a:t>Foreclosure and </a:t>
            </a:r>
            <a:br>
              <a:rPr lang="en-US" sz="4500" b="1" spc="0" dirty="0">
                <a:solidFill>
                  <a:schemeClr val="tx1"/>
                </a:solidFill>
                <a:latin typeface="Calibri" pitchFamily="34" charset="0"/>
              </a:rPr>
            </a:br>
            <a:r>
              <a:rPr lang="en-US" sz="4500" b="1" spc="0" dirty="0">
                <a:solidFill>
                  <a:schemeClr val="tx1"/>
                </a:solidFill>
                <a:latin typeface="Calibri" pitchFamily="34" charset="0"/>
              </a:rPr>
              <a:t>Vacant Property Registry</a:t>
            </a:r>
          </a:p>
        </p:txBody>
      </p:sp>
      <p:sp>
        <p:nvSpPr>
          <p:cNvPr id="4" name="Rectangle 3"/>
          <p:cNvSpPr/>
          <p:nvPr/>
        </p:nvSpPr>
        <p:spPr>
          <a:xfrm>
            <a:off x="838200" y="2549366"/>
            <a:ext cx="7543800" cy="2708434"/>
          </a:xfrm>
          <a:prstGeom prst="rect">
            <a:avLst/>
          </a:prstGeom>
        </p:spPr>
        <p:txBody>
          <a:bodyPr wrap="square">
            <a:spAutoFit/>
          </a:bodyPr>
          <a:lstStyle/>
          <a:p>
            <a:r>
              <a:rPr lang="en-US" sz="2800" dirty="0" smtClean="0">
                <a:latin typeface="Calibri" pitchFamily="34" charset="0"/>
              </a:rPr>
              <a:t>O.C.G.A. § 44-14-14</a:t>
            </a:r>
          </a:p>
          <a:p>
            <a:pPr marL="396875" indent="-396875" defTabSz="914363" eaLnBrk="1" hangingPunct="1">
              <a:spcBef>
                <a:spcPts val="1800"/>
              </a:spcBef>
              <a:spcAft>
                <a:spcPts val="0"/>
              </a:spcAft>
              <a:buBlip>
                <a:blip r:embed="rId2"/>
              </a:buBlip>
            </a:pPr>
            <a:r>
              <a:rPr lang="en-US" sz="2800" dirty="0" smtClean="0">
                <a:latin typeface="Calibri" pitchFamily="34" charset="0"/>
              </a:rPr>
              <a:t>Allows local governments to adopt a limited and uniform registration requirement for vacant property.</a:t>
            </a:r>
          </a:p>
          <a:p>
            <a:pPr marL="396875" indent="-396875" defTabSz="914363" eaLnBrk="1" hangingPunct="1">
              <a:spcBef>
                <a:spcPts val="1800"/>
              </a:spcBef>
              <a:spcAft>
                <a:spcPts val="0"/>
              </a:spcAft>
              <a:buBlip>
                <a:blip r:embed="rId2"/>
              </a:buBlip>
            </a:pPr>
            <a:r>
              <a:rPr lang="en-US" sz="2800" dirty="0" smtClean="0">
                <a:latin typeface="Calibri" pitchFamily="34" charset="0"/>
              </a:rPr>
              <a:t>Preempts other local registration requirements.</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381000"/>
            <a:ext cx="8229600" cy="1143000"/>
          </a:xfrm>
        </p:spPr>
        <p:txBody>
          <a:bodyPr>
            <a:noAutofit/>
          </a:bodyPr>
          <a:lstStyle/>
          <a:p>
            <a:pPr marL="54864" indent="0" algn="ctr" fontAlgn="auto">
              <a:spcAft>
                <a:spcPts val="0"/>
              </a:spcAft>
              <a:defRPr/>
            </a:pPr>
            <a:r>
              <a:rPr lang="en-US" sz="4500" b="1" spc="0" dirty="0" smtClean="0">
                <a:solidFill>
                  <a:schemeClr val="tx1"/>
                </a:solidFill>
                <a:latin typeface="Calibri" pitchFamily="34" charset="0"/>
              </a:rPr>
              <a:t>Vacant Real Property Defined</a:t>
            </a:r>
          </a:p>
        </p:txBody>
      </p:sp>
      <p:sp>
        <p:nvSpPr>
          <p:cNvPr id="37891" name="Content Placeholder 2"/>
          <p:cNvSpPr>
            <a:spLocks noGrp="1"/>
          </p:cNvSpPr>
          <p:nvPr>
            <p:ph idx="1"/>
          </p:nvPr>
        </p:nvSpPr>
        <p:spPr>
          <a:xfrm>
            <a:off x="381000" y="1412874"/>
            <a:ext cx="8382000" cy="4139595"/>
          </a:xfrm>
        </p:spPr>
        <p:txBody>
          <a:bodyPr/>
          <a:lstStyle/>
          <a:p>
            <a:pPr>
              <a:lnSpc>
                <a:spcPct val="100000"/>
              </a:lnSpc>
              <a:spcBef>
                <a:spcPts val="1800"/>
              </a:spcBef>
            </a:pPr>
            <a:r>
              <a:rPr lang="en-US" sz="2800" dirty="0" smtClean="0">
                <a:latin typeface="Calibri" pitchFamily="34" charset="0"/>
              </a:rPr>
              <a:t>Real property that is intended for habitation, but has not been inhabited for 60 days, has no evidence of utility usage, and is not actively being marketed for sale or rent, or</a:t>
            </a:r>
          </a:p>
          <a:p>
            <a:pPr>
              <a:lnSpc>
                <a:spcPct val="100000"/>
              </a:lnSpc>
              <a:spcBef>
                <a:spcPts val="1800"/>
              </a:spcBef>
            </a:pPr>
            <a:r>
              <a:rPr lang="en-US" sz="2800" dirty="0" smtClean="0">
                <a:latin typeface="Calibri" pitchFamily="34" charset="0"/>
              </a:rPr>
              <a:t>Partially constructed without a valid building permit, or</a:t>
            </a:r>
          </a:p>
          <a:p>
            <a:pPr>
              <a:lnSpc>
                <a:spcPct val="100000"/>
              </a:lnSpc>
              <a:spcBef>
                <a:spcPts val="1800"/>
              </a:spcBef>
            </a:pPr>
            <a:r>
              <a:rPr lang="en-US" sz="2800" dirty="0" smtClean="0">
                <a:latin typeface="Calibri" pitchFamily="34" charset="0"/>
              </a:rPr>
              <a:t>Is held as a result of foreclosure.</a:t>
            </a:r>
          </a:p>
          <a:p>
            <a:pPr>
              <a:lnSpc>
                <a:spcPct val="100000"/>
              </a:lnSpc>
              <a:spcBef>
                <a:spcPts val="1800"/>
              </a:spcBef>
            </a:pPr>
            <a:r>
              <a:rPr lang="en-US" sz="2800" dirty="0" smtClean="0">
                <a:latin typeface="Calibri" pitchFamily="34" charset="0"/>
              </a:rPr>
              <a:t>Excludes multi-family structures where any one unit is being inhabited.</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381000"/>
            <a:ext cx="8229600" cy="623248"/>
          </a:xfrm>
        </p:spPr>
        <p:txBody>
          <a:bodyPr/>
          <a:lstStyle/>
          <a:p>
            <a:pPr marL="54864" indent="0" algn="ctr" fontAlgn="auto">
              <a:spcAft>
                <a:spcPts val="0"/>
              </a:spcAft>
              <a:defRPr/>
            </a:pPr>
            <a:r>
              <a:rPr lang="en-US" sz="4500" b="1" spc="0" dirty="0" smtClean="0">
                <a:solidFill>
                  <a:schemeClr val="tx1"/>
                </a:solidFill>
                <a:latin typeface="Calibri" pitchFamily="34" charset="0"/>
              </a:rPr>
              <a:t>Foreclosure Registration</a:t>
            </a:r>
          </a:p>
        </p:txBody>
      </p:sp>
      <p:sp>
        <p:nvSpPr>
          <p:cNvPr id="38915" name="Content Placeholder 2"/>
          <p:cNvSpPr>
            <a:spLocks noGrp="1"/>
          </p:cNvSpPr>
          <p:nvPr>
            <p:ph idx="1"/>
          </p:nvPr>
        </p:nvSpPr>
        <p:spPr>
          <a:xfrm>
            <a:off x="457200" y="1412874"/>
            <a:ext cx="8382000" cy="5164491"/>
          </a:xfrm>
        </p:spPr>
        <p:txBody>
          <a:bodyPr/>
          <a:lstStyle/>
          <a:p>
            <a:pPr>
              <a:lnSpc>
                <a:spcPct val="100000"/>
              </a:lnSpc>
              <a:spcBef>
                <a:spcPts val="0"/>
              </a:spcBef>
            </a:pPr>
            <a:r>
              <a:rPr lang="en-US" sz="2800" dirty="0" smtClean="0">
                <a:latin typeface="Calibri" pitchFamily="34" charset="0"/>
              </a:rPr>
              <a:t>Grantee of the foreclosure deed or deed in lieu of foreclosure and next subsequent transferee must give local government the following information:</a:t>
            </a:r>
          </a:p>
          <a:p>
            <a:pPr>
              <a:lnSpc>
                <a:spcPct val="100000"/>
              </a:lnSpc>
              <a:spcBef>
                <a:spcPts val="1200"/>
              </a:spcBef>
              <a:buFontTx/>
              <a:buNone/>
            </a:pPr>
            <a:r>
              <a:rPr lang="en-US" sz="2800" dirty="0" smtClean="0">
                <a:latin typeface="Calibri" pitchFamily="34" charset="0"/>
              </a:rPr>
              <a:t>		- owner’s name, address, phone, fax, e-mail</a:t>
            </a:r>
          </a:p>
          <a:p>
            <a:pPr>
              <a:lnSpc>
                <a:spcPct val="100000"/>
              </a:lnSpc>
              <a:spcBef>
                <a:spcPts val="1200"/>
              </a:spcBef>
              <a:buFontTx/>
              <a:buNone/>
            </a:pPr>
            <a:r>
              <a:rPr lang="en-US" sz="2800" dirty="0" smtClean="0">
                <a:latin typeface="Calibri" pitchFamily="34" charset="0"/>
              </a:rPr>
              <a:t>		- agent’s name, address, phone, fax, e-mail</a:t>
            </a:r>
          </a:p>
          <a:p>
            <a:pPr>
              <a:lnSpc>
                <a:spcPct val="100000"/>
              </a:lnSpc>
              <a:spcBef>
                <a:spcPts val="1200"/>
              </a:spcBef>
              <a:buFontTx/>
              <a:buNone/>
            </a:pPr>
            <a:r>
              <a:rPr lang="en-US" sz="2800" dirty="0" smtClean="0">
                <a:latin typeface="Calibri" pitchFamily="34" charset="0"/>
              </a:rPr>
              <a:t>		- vacant property’s address</a:t>
            </a:r>
          </a:p>
          <a:p>
            <a:pPr>
              <a:lnSpc>
                <a:spcPct val="100000"/>
              </a:lnSpc>
              <a:spcBef>
                <a:spcPts val="1200"/>
              </a:spcBef>
              <a:buFontTx/>
              <a:buNone/>
            </a:pPr>
            <a:r>
              <a:rPr lang="en-US" sz="2800" dirty="0" smtClean="0">
                <a:latin typeface="Calibri" pitchFamily="34" charset="0"/>
              </a:rPr>
              <a:t>		- transfer date</a:t>
            </a:r>
          </a:p>
          <a:p>
            <a:pPr>
              <a:lnSpc>
                <a:spcPct val="100000"/>
              </a:lnSpc>
              <a:spcBef>
                <a:spcPts val="1200"/>
              </a:spcBef>
              <a:buFontTx/>
              <a:buNone/>
            </a:pPr>
            <a:r>
              <a:rPr lang="en-US" sz="2800" dirty="0" smtClean="0">
                <a:latin typeface="Calibri" pitchFamily="34" charset="0"/>
              </a:rPr>
              <a:t>		- recording info (deed book and page number)</a:t>
            </a:r>
          </a:p>
          <a:p>
            <a:pPr>
              <a:buFontTx/>
              <a:buNone/>
            </a:pPr>
            <a:endParaRPr lang="en-US" sz="2800" dirty="0" smtClean="0"/>
          </a:p>
          <a:p>
            <a:pPr>
              <a:buFontTx/>
              <a:buNone/>
            </a:pPr>
            <a:endParaRPr lang="en-US" sz="2800" dirty="0" smtClean="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609600"/>
            <a:ext cx="8229600" cy="762000"/>
          </a:xfrm>
        </p:spPr>
        <p:txBody>
          <a:bodyPr/>
          <a:lstStyle/>
          <a:p>
            <a:pPr marL="54864" indent="0" algn="ctr" fontAlgn="auto">
              <a:spcAft>
                <a:spcPts val="0"/>
              </a:spcAft>
              <a:defRPr/>
            </a:pPr>
            <a:r>
              <a:rPr lang="en-US" sz="4500" b="1" spc="0" dirty="0" smtClean="0">
                <a:solidFill>
                  <a:schemeClr val="tx1"/>
                </a:solidFill>
                <a:latin typeface="Calibri" pitchFamily="34" charset="0"/>
              </a:rPr>
              <a:t>Foreclosure Registration, cont’d</a:t>
            </a:r>
          </a:p>
        </p:txBody>
      </p:sp>
      <p:sp>
        <p:nvSpPr>
          <p:cNvPr id="39939" name="Content Placeholder 2"/>
          <p:cNvSpPr>
            <a:spLocks noGrp="1"/>
          </p:cNvSpPr>
          <p:nvPr>
            <p:ph idx="1"/>
          </p:nvPr>
        </p:nvSpPr>
        <p:spPr>
          <a:xfrm>
            <a:off x="457200" y="1701492"/>
            <a:ext cx="8382000" cy="3708708"/>
          </a:xfrm>
        </p:spPr>
        <p:txBody>
          <a:bodyPr/>
          <a:lstStyle/>
          <a:p>
            <a:pPr>
              <a:lnSpc>
                <a:spcPct val="100000"/>
              </a:lnSpc>
              <a:spcBef>
                <a:spcPts val="1800"/>
              </a:spcBef>
            </a:pPr>
            <a:r>
              <a:rPr lang="en-US" sz="2800" dirty="0" smtClean="0">
                <a:latin typeface="Calibri" pitchFamily="34" charset="0"/>
              </a:rPr>
              <a:t>Owner has at least 90 days to file.</a:t>
            </a:r>
          </a:p>
          <a:p>
            <a:pPr>
              <a:lnSpc>
                <a:spcPct val="100000"/>
              </a:lnSpc>
              <a:spcBef>
                <a:spcPts val="1800"/>
              </a:spcBef>
            </a:pPr>
            <a:r>
              <a:rPr lang="en-US" sz="2800" dirty="0" smtClean="0">
                <a:latin typeface="Calibri" pitchFamily="34" charset="0"/>
              </a:rPr>
              <a:t>If they file the deed with the Clerk of the Superior Court within 60 days, it contains all the required information, and they notify the County and provide the recorded deed and information, then no fee.</a:t>
            </a:r>
          </a:p>
          <a:p>
            <a:pPr>
              <a:lnSpc>
                <a:spcPct val="100000"/>
              </a:lnSpc>
              <a:spcBef>
                <a:spcPts val="1800"/>
              </a:spcBef>
            </a:pPr>
            <a:r>
              <a:rPr lang="en-US" sz="2800" dirty="0" smtClean="0">
                <a:latin typeface="Calibri" pitchFamily="34" charset="0"/>
              </a:rPr>
              <a:t>Otherwise, fee of no more than $100.</a:t>
            </a:r>
          </a:p>
          <a:p>
            <a:pPr>
              <a:lnSpc>
                <a:spcPct val="100000"/>
              </a:lnSpc>
              <a:spcBef>
                <a:spcPts val="1800"/>
              </a:spcBef>
            </a:pPr>
            <a:r>
              <a:rPr lang="en-US" sz="2800" dirty="0" smtClean="0">
                <a:latin typeface="Calibri" pitchFamily="34" charset="0"/>
              </a:rPr>
              <a:t>Penalties of no more than $1,000 for failing to register.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838200"/>
            <a:ext cx="8229600" cy="1371600"/>
          </a:xfrm>
        </p:spPr>
        <p:txBody>
          <a:bodyPr>
            <a:normAutofit/>
          </a:bodyPr>
          <a:lstStyle/>
          <a:p>
            <a:pPr marL="54864" indent="0" algn="ctr" fontAlgn="auto">
              <a:spcAft>
                <a:spcPts val="0"/>
              </a:spcAft>
              <a:defRPr/>
            </a:pPr>
            <a:r>
              <a:rPr lang="en-US" sz="4500" b="1" spc="0" smtClean="0">
                <a:solidFill>
                  <a:schemeClr val="tx1"/>
                </a:solidFill>
                <a:latin typeface="Calibri" pitchFamily="34" charset="0"/>
              </a:rPr>
              <a:t>O.C.G.A. </a:t>
            </a:r>
            <a:r>
              <a:rPr lang="en-US" sz="4500" b="1" spc="0" dirty="0" smtClean="0">
                <a:solidFill>
                  <a:schemeClr val="tx1"/>
                </a:solidFill>
                <a:latin typeface="Calibri" pitchFamily="34" charset="0"/>
              </a:rPr>
              <a:t>§ 44-14-14</a:t>
            </a:r>
            <a:br>
              <a:rPr lang="en-US" sz="4500" b="1" spc="0" dirty="0" smtClean="0">
                <a:solidFill>
                  <a:schemeClr val="tx1"/>
                </a:solidFill>
                <a:latin typeface="Calibri" pitchFamily="34" charset="0"/>
              </a:rPr>
            </a:br>
            <a:r>
              <a:rPr lang="en-US" sz="4500" b="1" spc="0" dirty="0" smtClean="0">
                <a:solidFill>
                  <a:schemeClr val="tx1"/>
                </a:solidFill>
                <a:latin typeface="Calibri" pitchFamily="34" charset="0"/>
              </a:rPr>
              <a:t>is Not Self-Effectuating</a:t>
            </a:r>
            <a:endParaRPr lang="en-US" sz="4500" spc="0" dirty="0" smtClean="0">
              <a:solidFill>
                <a:schemeClr val="tx1"/>
              </a:solidFill>
              <a:latin typeface="Calibri" pitchFamily="34" charset="0"/>
            </a:endParaRPr>
          </a:p>
        </p:txBody>
      </p:sp>
      <p:sp>
        <p:nvSpPr>
          <p:cNvPr id="40963" name="Content Placeholder 2"/>
          <p:cNvSpPr>
            <a:spLocks noGrp="1"/>
          </p:cNvSpPr>
          <p:nvPr>
            <p:ph idx="1"/>
          </p:nvPr>
        </p:nvSpPr>
        <p:spPr>
          <a:xfrm>
            <a:off x="609600" y="2163901"/>
            <a:ext cx="7924800" cy="3170099"/>
          </a:xfrm>
        </p:spPr>
        <p:txBody>
          <a:bodyPr/>
          <a:lstStyle/>
          <a:p>
            <a:endParaRPr lang="en-US" dirty="0" smtClean="0"/>
          </a:p>
          <a:p>
            <a:pPr>
              <a:lnSpc>
                <a:spcPct val="100000"/>
              </a:lnSpc>
              <a:spcBef>
                <a:spcPts val="1800"/>
              </a:spcBef>
            </a:pPr>
            <a:r>
              <a:rPr lang="en-US" sz="2800" dirty="0" smtClean="0">
                <a:latin typeface="Calibri" pitchFamily="34" charset="0"/>
              </a:rPr>
              <a:t>The local government is required to adopt an ordinance complying with the statute in order to enforce a vacant property registration requirement.</a:t>
            </a:r>
          </a:p>
          <a:p>
            <a:pPr>
              <a:lnSpc>
                <a:spcPct val="100000"/>
              </a:lnSpc>
              <a:spcBef>
                <a:spcPts val="1800"/>
              </a:spcBef>
            </a:pPr>
            <a:r>
              <a:rPr lang="en-US" sz="2800" dirty="0" smtClean="0">
                <a:latin typeface="Calibri" pitchFamily="34" charset="0"/>
              </a:rPr>
              <a:t>Requires administrative procedures.</a:t>
            </a:r>
          </a:p>
          <a:p>
            <a:endParaRPr lang="en-US" dirty="0"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0" y="228600"/>
            <a:ext cx="9144000" cy="1676400"/>
          </a:xfrm>
        </p:spPr>
        <p:txBody>
          <a:bodyPr>
            <a:normAutofit fontScale="90000"/>
          </a:bodyPr>
          <a:lstStyle/>
          <a:p>
            <a:pPr algn="ctr">
              <a:defRPr/>
            </a:pPr>
            <a:r>
              <a:rPr lang="en-US" sz="3800" b="1" spc="0" dirty="0" smtClean="0">
                <a:latin typeface="Calibri" pitchFamily="34" charset="0"/>
              </a:rPr>
              <a:t>State Minimum Standard Codes</a:t>
            </a:r>
            <a:br>
              <a:rPr lang="en-US" sz="3800" b="1" spc="0" dirty="0" smtClean="0">
                <a:latin typeface="Calibri" pitchFamily="34" charset="0"/>
              </a:rPr>
            </a:br>
            <a:r>
              <a:rPr lang="en-US" sz="3800" b="1" spc="0" dirty="0" smtClean="0">
                <a:latin typeface="Calibri" pitchFamily="34" charset="0"/>
              </a:rPr>
              <a:t>(Mandatory Codes); with  Georgia Amendments</a:t>
            </a:r>
            <a:r>
              <a:rPr sz="3200" dirty="0">
                <a:solidFill>
                  <a:schemeClr val="tx1">
                    <a:lumMod val="95000"/>
                  </a:schemeClr>
                </a:solidFill>
                <a:latin typeface="Tahoma" pitchFamily="34" charset="0"/>
              </a:rPr>
              <a:t/>
            </a:r>
            <a:br>
              <a:rPr sz="3200" dirty="0">
                <a:solidFill>
                  <a:schemeClr val="tx1">
                    <a:lumMod val="95000"/>
                  </a:schemeClr>
                </a:solidFill>
                <a:latin typeface="Tahoma" pitchFamily="34" charset="0"/>
              </a:rPr>
            </a:br>
            <a:endParaRPr sz="3500" dirty="0">
              <a:solidFill>
                <a:schemeClr val="tx1">
                  <a:lumMod val="95000"/>
                </a:schemeClr>
              </a:solidFill>
              <a:latin typeface="Tahoma" pitchFamily="34" charset="0"/>
            </a:endParaRPr>
          </a:p>
        </p:txBody>
      </p:sp>
      <p:sp>
        <p:nvSpPr>
          <p:cNvPr id="9219" name="Rectangle 4"/>
          <p:cNvSpPr>
            <a:spLocks noGrp="1" noChangeArrowheads="1"/>
          </p:cNvSpPr>
          <p:nvPr>
            <p:ph type="subTitle" idx="1"/>
          </p:nvPr>
        </p:nvSpPr>
        <p:spPr>
          <a:xfrm>
            <a:off x="685800" y="1371600"/>
            <a:ext cx="7848600" cy="4876800"/>
          </a:xfrm>
        </p:spPr>
        <p:txBody>
          <a:bodyPr>
            <a:normAutofit lnSpcReduction="10000"/>
          </a:bodyPr>
          <a:lstStyle/>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Building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National Electrical Code (</a:t>
            </a:r>
            <a:r>
              <a:rPr lang="en-US" sz="2600" dirty="0" err="1" smtClean="0">
                <a:latin typeface="Calibri" pitchFamily="34" charset="0"/>
              </a:rPr>
              <a:t>NFPA</a:t>
            </a:r>
            <a:r>
              <a:rPr lang="en-US" sz="2600" dirty="0" smtClean="0">
                <a:latin typeface="Calibri" pitchFamily="34" charset="0"/>
              </a:rPr>
              <a:t> 2008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Fuel Gas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Mechanical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Plumbing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Residential Code for One and Two-family Dwellings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Energy Conservation Code (ICC 2006 Ed.)</a:t>
            </a:r>
          </a:p>
          <a:p>
            <a:pPr marL="514350" indent="-514350" algn="l" eaLnBrk="1" hangingPunct="1">
              <a:lnSpc>
                <a:spcPct val="120000"/>
              </a:lnSpc>
              <a:buClr>
                <a:schemeClr val="tx1"/>
              </a:buClr>
              <a:buFont typeface="+mj-lt"/>
              <a:buAutoNum type="arabicPeriod"/>
            </a:pPr>
            <a:r>
              <a:rPr lang="en-US" sz="2600" dirty="0" smtClean="0">
                <a:latin typeface="Calibri" pitchFamily="34" charset="0"/>
              </a:rPr>
              <a:t>International Fire Prevention Code (ICC 2006 Ed.)</a:t>
            </a:r>
          </a:p>
          <a:p>
            <a:pPr marL="514350" indent="-514350" algn="l" eaLnBrk="1" hangingPunct="1">
              <a:buAutoNum type="arabicPeriod" startAt="4"/>
            </a:pPr>
            <a:endParaRPr lang="en-US" sz="2600" dirty="0" smtClean="0">
              <a:latin typeface="Calibri" pitchFamily="34" charset="0"/>
            </a:endParaRPr>
          </a:p>
          <a:p>
            <a:r>
              <a:rPr lang="en-US" sz="2600" dirty="0" smtClean="0">
                <a:latin typeface="Calibri" pitchFamily="34" charset="0"/>
              </a:rPr>
              <a:t>O.C.G.A. §§ 8-2-20, 8-2-25</a:t>
            </a:r>
            <a:endParaRPr lang="en-US" sz="2600" dirty="0" smtClean="0">
              <a:solidFill>
                <a:srgbClr val="FFFF00"/>
              </a:solidFill>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1357952"/>
            <a:ext cx="8382000" cy="851848"/>
          </a:xfrm>
        </p:spPr>
        <p:txBody>
          <a:bodyPr/>
          <a:lstStyle/>
          <a:p>
            <a:pPr algn="ctr"/>
            <a:r>
              <a:rPr lang="en-US" sz="4500" b="1" spc="0" dirty="0" smtClean="0">
                <a:latin typeface="Calibri" pitchFamily="34" charset="0"/>
              </a:rPr>
              <a:t>ENFORCEMENT OF CODES</a:t>
            </a:r>
            <a:endParaRPr lang="en-US" sz="4500" b="1" cap="all" spc="0" dirty="0" smtClean="0">
              <a:ln w="5000" cmpd="sng">
                <a:solidFill>
                  <a:schemeClr val="accent1">
                    <a:tint val="80000"/>
                    <a:shade val="99000"/>
                    <a:satMod val="500000"/>
                  </a:schemeClr>
                </a:solidFill>
                <a:prstDash val="solid"/>
              </a:ln>
              <a:solidFill>
                <a:schemeClr val="tx1">
                  <a:lumMod val="95000"/>
                </a:schemeClr>
              </a:solidFill>
              <a:effectLst>
                <a:outerShdw blurRad="50800" dist="38100" dir="5400000" algn="t" rotWithShape="0">
                  <a:prstClr val="black">
                    <a:alpha val="50000"/>
                  </a:prstClr>
                </a:outerShdw>
              </a:effectLst>
              <a:latin typeface="Calibri" pitchFamily="34" charset="0"/>
            </a:endParaRPr>
          </a:p>
        </p:txBody>
      </p:sp>
      <p:sp>
        <p:nvSpPr>
          <p:cNvPr id="12290" name="Rectangle 3"/>
          <p:cNvSpPr>
            <a:spLocks noGrp="1" noChangeArrowheads="1"/>
          </p:cNvSpPr>
          <p:nvPr>
            <p:ph idx="1"/>
          </p:nvPr>
        </p:nvSpPr>
        <p:spPr>
          <a:xfrm>
            <a:off x="533400" y="2208628"/>
            <a:ext cx="8382000" cy="3811172"/>
          </a:xfrm>
        </p:spPr>
        <p:txBody>
          <a:bodyPr/>
          <a:lstStyle/>
          <a:p>
            <a:pPr eaLnBrk="1" hangingPunct="1">
              <a:lnSpc>
                <a:spcPct val="150000"/>
              </a:lnSpc>
              <a:spcBef>
                <a:spcPts val="0"/>
              </a:spcBef>
              <a:buFont typeface="Wingdings 2" pitchFamily="18" charset="2"/>
              <a:buNone/>
            </a:pPr>
            <a:r>
              <a:rPr lang="en-US" sz="2800" dirty="0" smtClean="0">
                <a:latin typeface="Calibri" pitchFamily="34" charset="0"/>
              </a:rPr>
              <a:t>	</a:t>
            </a:r>
          </a:p>
          <a:p>
            <a:pPr eaLnBrk="1" hangingPunct="1">
              <a:lnSpc>
                <a:spcPct val="150000"/>
              </a:lnSpc>
              <a:spcBef>
                <a:spcPts val="0"/>
              </a:spcBef>
              <a:buFont typeface="Wingdings 2" pitchFamily="18" charset="2"/>
              <a:buNone/>
            </a:pPr>
            <a:r>
              <a:rPr lang="en-US" sz="2800" dirty="0" smtClean="0">
                <a:latin typeface="Calibri" pitchFamily="34" charset="0"/>
              </a:rPr>
              <a:t>	Local governments must adopt reasonable administrative procedures in order to enforce them (e.g., hearings, appeals)(O.C.G.A. § 8-2-25(a)). </a:t>
            </a:r>
          </a:p>
          <a:p>
            <a:pPr eaLnBrk="1" hangingPunct="1">
              <a:lnSpc>
                <a:spcPct val="150000"/>
              </a:lnSpc>
              <a:spcBef>
                <a:spcPts val="0"/>
              </a:spcBef>
              <a:buFont typeface="Wingdings 2" pitchFamily="18" charset="2"/>
              <a:buNone/>
            </a:pPr>
            <a:endParaRPr lang="en-US" sz="2800" dirty="0" smtClean="0">
              <a:latin typeface="Calibri" pitchFamily="34" charset="0"/>
            </a:endParaRPr>
          </a:p>
          <a:p>
            <a:pPr eaLnBrk="1" hangingPunct="1">
              <a:lnSpc>
                <a:spcPct val="150000"/>
              </a:lnSpc>
              <a:spcBef>
                <a:spcPts val="0"/>
              </a:spcBef>
              <a:buFont typeface="Wingdings 2" pitchFamily="18" charset="2"/>
              <a:buNone/>
            </a:pPr>
            <a:r>
              <a:rPr lang="en-US" sz="2800" dirty="0" smtClean="0">
                <a:latin typeface="Calibri" pitchFamily="34" charset="0"/>
              </a:rPr>
              <a:t>	</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ctrTitle"/>
          </p:nvPr>
        </p:nvSpPr>
        <p:spPr>
          <a:xfrm>
            <a:off x="228600" y="533400"/>
            <a:ext cx="8686800" cy="1905000"/>
          </a:xfrm>
        </p:spPr>
        <p:txBody>
          <a:bodyPr>
            <a:normAutofit/>
          </a:bodyPr>
          <a:lstStyle/>
          <a:p>
            <a:pPr algn="ctr">
              <a:defRPr/>
            </a:pPr>
            <a:r>
              <a:rPr lang="en-US" sz="4000" b="1" spc="0" dirty="0" smtClean="0">
                <a:latin typeface="Calibri" pitchFamily="34" charset="0"/>
              </a:rPr>
              <a:t>Permissive codes (with Georgia Amendments); may be adopted if desired; notify DCA of adoption</a:t>
            </a:r>
            <a:endParaRPr sz="4000" spc="0" dirty="0">
              <a:solidFill>
                <a:schemeClr val="tx1">
                  <a:lumMod val="95000"/>
                </a:schemeClr>
              </a:solidFill>
              <a:latin typeface="Calibri" pitchFamily="34" charset="0"/>
            </a:endParaRPr>
          </a:p>
        </p:txBody>
      </p:sp>
      <p:sp>
        <p:nvSpPr>
          <p:cNvPr id="11267" name="Rectangle 4"/>
          <p:cNvSpPr>
            <a:spLocks noGrp="1" noChangeArrowheads="1"/>
          </p:cNvSpPr>
          <p:nvPr>
            <p:ph type="subTitle" idx="1"/>
          </p:nvPr>
        </p:nvSpPr>
        <p:spPr>
          <a:xfrm>
            <a:off x="838200" y="2743200"/>
            <a:ext cx="7848600" cy="3276600"/>
          </a:xfrm>
        </p:spPr>
        <p:txBody>
          <a:bodyPr/>
          <a:lstStyle/>
          <a:p>
            <a:pPr marL="514350" indent="-514350" algn="l" eaLnBrk="1" hangingPunct="1">
              <a:lnSpc>
                <a:spcPct val="100000"/>
              </a:lnSpc>
              <a:buAutoNum type="arabicPeriod"/>
            </a:pPr>
            <a:r>
              <a:rPr lang="en-US" sz="2600" dirty="0" smtClean="0">
                <a:solidFill>
                  <a:schemeClr val="bg1"/>
                </a:solidFill>
                <a:latin typeface="Calibri" pitchFamily="34" charset="0"/>
              </a:rPr>
              <a:t>International Existing Building Code (ICC 2006 Ed.) (focuses on remodeling existing buildings)</a:t>
            </a:r>
          </a:p>
          <a:p>
            <a:pPr marL="457200" indent="-457200" algn="l" eaLnBrk="1" hangingPunct="1">
              <a:lnSpc>
                <a:spcPct val="100000"/>
              </a:lnSpc>
              <a:buAutoNum type="arabicPeriod"/>
            </a:pPr>
            <a:endParaRPr lang="en-US" sz="2600" dirty="0" smtClean="0">
              <a:solidFill>
                <a:schemeClr val="bg1"/>
              </a:solidFill>
              <a:latin typeface="Calibri" pitchFamily="34" charset="0"/>
            </a:endParaRPr>
          </a:p>
          <a:p>
            <a:pPr marL="514350" indent="-514350" algn="l" eaLnBrk="1" hangingPunct="1">
              <a:lnSpc>
                <a:spcPct val="100000"/>
              </a:lnSpc>
              <a:buAutoNum type="arabicPeriod" startAt="2"/>
            </a:pPr>
            <a:r>
              <a:rPr lang="en-US" sz="2600" dirty="0" smtClean="0">
                <a:solidFill>
                  <a:schemeClr val="bg1"/>
                </a:solidFill>
                <a:latin typeface="Calibri" pitchFamily="34" charset="0"/>
              </a:rPr>
              <a:t>International Property Maintenance Code (ICC 2006 Ed.) (focuses on property maintenance)</a:t>
            </a:r>
          </a:p>
          <a:p>
            <a:pPr algn="l" eaLnBrk="1" hangingPunct="1">
              <a:lnSpc>
                <a:spcPct val="100000"/>
              </a:lnSpc>
            </a:pPr>
            <a:endParaRPr lang="en-US" sz="2600" dirty="0" smtClean="0">
              <a:solidFill>
                <a:schemeClr val="bg1"/>
              </a:solidFill>
              <a:latin typeface="Calibri" pitchFamily="34" charset="0"/>
            </a:endParaRPr>
          </a:p>
          <a:p>
            <a:pPr algn="l" eaLnBrk="1" hangingPunct="1">
              <a:lnSpc>
                <a:spcPct val="100000"/>
              </a:lnSpc>
            </a:pPr>
            <a:r>
              <a:rPr lang="en-US" sz="2600" dirty="0" smtClean="0">
                <a:solidFill>
                  <a:schemeClr val="bg1"/>
                </a:solidFill>
                <a:latin typeface="Calibri" pitchFamily="34" charset="0"/>
              </a:rPr>
              <a:t>O.C.G.A. § 8-2-25</a:t>
            </a:r>
          </a:p>
        </p:txBody>
      </p: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914401"/>
            <a:ext cx="8077200" cy="4419599"/>
          </a:xfrm>
        </p:spPr>
        <p:txBody>
          <a:bodyPr/>
          <a:lstStyle/>
          <a:p>
            <a:pPr>
              <a:lnSpc>
                <a:spcPct val="100000"/>
              </a:lnSpc>
              <a:spcBef>
                <a:spcPts val="0"/>
              </a:spcBef>
              <a:spcAft>
                <a:spcPts val="1200"/>
              </a:spcAft>
            </a:pPr>
            <a:r>
              <a:rPr lang="en-US" sz="2600" b="1" dirty="0" smtClean="0">
                <a:latin typeface="Calibri" pitchFamily="34" charset="0"/>
              </a:rPr>
              <a:t>304.4 Structural members. </a:t>
            </a:r>
            <a:endParaRPr lang="en-US" sz="2600" dirty="0" smtClean="0">
              <a:latin typeface="Calibri" pitchFamily="34" charset="0"/>
            </a:endParaRPr>
          </a:p>
          <a:p>
            <a:pPr>
              <a:lnSpc>
                <a:spcPct val="100000"/>
              </a:lnSpc>
              <a:spcBef>
                <a:spcPts val="0"/>
              </a:spcBef>
              <a:buNone/>
            </a:pPr>
            <a:r>
              <a:rPr lang="en-US" sz="2600" dirty="0" smtClean="0">
                <a:latin typeface="Calibri" pitchFamily="34" charset="0"/>
              </a:rPr>
              <a:t>	All structural members shall be maintained free from </a:t>
            </a:r>
            <a:r>
              <a:rPr lang="en-US" sz="2600" i="1" dirty="0" smtClean="0">
                <a:latin typeface="Calibri" pitchFamily="34" charset="0"/>
              </a:rPr>
              <a:t>deterioration,</a:t>
            </a:r>
            <a:r>
              <a:rPr lang="en-US" sz="2600" dirty="0" smtClean="0">
                <a:latin typeface="Calibri" pitchFamily="34" charset="0"/>
              </a:rPr>
              <a:t> and shall be capable of safely supporting the imposed dead and live loads. </a:t>
            </a:r>
          </a:p>
          <a:p>
            <a:pPr>
              <a:lnSpc>
                <a:spcPct val="100000"/>
              </a:lnSpc>
              <a:spcBef>
                <a:spcPts val="0"/>
              </a:spcBef>
              <a:buNone/>
            </a:pPr>
            <a:endParaRPr lang="en-US" sz="2600" b="1" dirty="0" smtClean="0">
              <a:latin typeface="Calibri" pitchFamily="34" charset="0"/>
            </a:endParaRPr>
          </a:p>
          <a:p>
            <a:pPr>
              <a:lnSpc>
                <a:spcPct val="100000"/>
              </a:lnSpc>
              <a:spcBef>
                <a:spcPts val="0"/>
              </a:spcBef>
            </a:pPr>
            <a:endParaRPr lang="en-US" sz="2600" dirty="0" smtClean="0">
              <a:latin typeface="Calibri" pitchFamily="34" charset="0"/>
            </a:endParaRPr>
          </a:p>
          <a:p>
            <a:pPr>
              <a:lnSpc>
                <a:spcPct val="100000"/>
              </a:lnSpc>
              <a:spcBef>
                <a:spcPts val="0"/>
              </a:spcBef>
              <a:spcAft>
                <a:spcPts val="1200"/>
              </a:spcAft>
            </a:pPr>
            <a:r>
              <a:rPr lang="en-US" sz="2600" b="1" dirty="0" smtClean="0">
                <a:latin typeface="Calibri" pitchFamily="34" charset="0"/>
              </a:rPr>
              <a:t>304.13 Window, skylight and door frames. </a:t>
            </a:r>
            <a:endParaRPr lang="en-US" sz="2600" dirty="0" smtClean="0">
              <a:latin typeface="Calibri" pitchFamily="34" charset="0"/>
            </a:endParaRPr>
          </a:p>
          <a:p>
            <a:pPr>
              <a:lnSpc>
                <a:spcPct val="100000"/>
              </a:lnSpc>
              <a:spcBef>
                <a:spcPts val="0"/>
              </a:spcBef>
              <a:spcAft>
                <a:spcPts val="1200"/>
              </a:spcAft>
              <a:buNone/>
            </a:pPr>
            <a:r>
              <a:rPr lang="en-US" sz="2600" dirty="0" smtClean="0">
                <a:latin typeface="Calibri" pitchFamily="34" charset="0"/>
              </a:rPr>
              <a:t>	Every window, skylight, door and frame shall be kept in sound condition, good repair and weather tight. </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376767"/>
            <a:ext cx="8382000" cy="5795433"/>
          </a:xfrm>
        </p:spPr>
        <p:txBody>
          <a:bodyPr/>
          <a:lstStyle/>
          <a:p>
            <a:pPr>
              <a:lnSpc>
                <a:spcPct val="100000"/>
              </a:lnSpc>
              <a:spcBef>
                <a:spcPts val="0"/>
              </a:spcBef>
              <a:spcAft>
                <a:spcPts val="1200"/>
              </a:spcAft>
            </a:pPr>
            <a:r>
              <a:rPr lang="en-US" sz="2600" b="1" dirty="0" smtClean="0">
                <a:latin typeface="Calibri" pitchFamily="34" charset="0"/>
              </a:rPr>
              <a:t>307.1 General. </a:t>
            </a:r>
          </a:p>
          <a:p>
            <a:pPr>
              <a:lnSpc>
                <a:spcPct val="100000"/>
              </a:lnSpc>
              <a:spcBef>
                <a:spcPts val="0"/>
              </a:spcBef>
              <a:buNone/>
            </a:pPr>
            <a:r>
              <a:rPr lang="en-US" sz="2600" dirty="0" smtClean="0">
                <a:latin typeface="Calibri" pitchFamily="34" charset="0"/>
              </a:rPr>
              <a:t>	Every exterior and interior flight of stairs having more than four risers shall have a handrail on one side of the stair and every open portion of a stair, landing, balcony, porch, deck, ramp or other walking surface which is more than 30 inches (762 mm) above the floor or grade below shall have </a:t>
            </a:r>
            <a:r>
              <a:rPr lang="en-US" sz="2600" i="1" dirty="0" smtClean="0">
                <a:latin typeface="Calibri" pitchFamily="34" charset="0"/>
              </a:rPr>
              <a:t>guards. </a:t>
            </a:r>
            <a:r>
              <a:rPr lang="en-US" sz="2600" dirty="0" smtClean="0">
                <a:latin typeface="Calibri" pitchFamily="34" charset="0"/>
              </a:rPr>
              <a:t>Handrails shall not be less than 30 inches (762 mm) in height or more than 42 inches (1067 mm) in height measured vertically above the nosing of the tread or above the finished floor of the landing or walking surfaces. </a:t>
            </a:r>
            <a:r>
              <a:rPr lang="en-US" sz="2600" i="1" dirty="0" smtClean="0">
                <a:latin typeface="Calibri" pitchFamily="34" charset="0"/>
              </a:rPr>
              <a:t>Guards </a:t>
            </a:r>
            <a:r>
              <a:rPr lang="en-US" sz="2600" dirty="0" smtClean="0">
                <a:latin typeface="Calibri" pitchFamily="34" charset="0"/>
              </a:rPr>
              <a:t>shall not be less than 30 inches (762 mm) in height above the floor of the landing, balcony, porch, deck, or ramp or other walking surface.</a:t>
            </a:r>
          </a:p>
          <a:p>
            <a:pPr>
              <a:buNone/>
            </a:pPr>
            <a:endParaRPr lang="en-US" sz="2600" dirty="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82000" cy="3505200"/>
          </a:xfrm>
        </p:spPr>
        <p:txBody>
          <a:bodyPr/>
          <a:lstStyle/>
          <a:p>
            <a:pPr>
              <a:lnSpc>
                <a:spcPct val="100000"/>
              </a:lnSpc>
              <a:spcBef>
                <a:spcPts val="0"/>
              </a:spcBef>
              <a:spcAft>
                <a:spcPts val="1200"/>
              </a:spcAft>
            </a:pPr>
            <a:r>
              <a:rPr lang="en-US" sz="2600" b="1" dirty="0" smtClean="0">
                <a:latin typeface="Calibri" pitchFamily="34" charset="0"/>
              </a:rPr>
              <a:t>302.5 Rodent harborage. </a:t>
            </a:r>
            <a:endParaRPr lang="en-US" sz="2600" dirty="0" smtClean="0">
              <a:latin typeface="Calibri" pitchFamily="34" charset="0"/>
            </a:endParaRPr>
          </a:p>
          <a:p>
            <a:pPr>
              <a:lnSpc>
                <a:spcPct val="100000"/>
              </a:lnSpc>
              <a:spcBef>
                <a:spcPts val="0"/>
              </a:spcBef>
              <a:buNone/>
            </a:pPr>
            <a:r>
              <a:rPr lang="en-US" sz="2600" dirty="0" smtClean="0">
                <a:latin typeface="Calibri" pitchFamily="34" charset="0"/>
              </a:rPr>
              <a:t>	All structures and </a:t>
            </a:r>
            <a:r>
              <a:rPr lang="en-US" sz="2600" i="1" dirty="0" smtClean="0">
                <a:latin typeface="Calibri" pitchFamily="34" charset="0"/>
              </a:rPr>
              <a:t>exterior property </a:t>
            </a:r>
            <a:r>
              <a:rPr lang="en-US" sz="2600" dirty="0" smtClean="0">
                <a:latin typeface="Calibri" pitchFamily="34" charset="0"/>
              </a:rPr>
              <a:t>shall be kept free from rodent harborage and </a:t>
            </a:r>
            <a:r>
              <a:rPr lang="en-US" sz="2600" i="1" dirty="0" smtClean="0">
                <a:latin typeface="Calibri" pitchFamily="34" charset="0"/>
              </a:rPr>
              <a:t>infestation.</a:t>
            </a:r>
            <a:r>
              <a:rPr lang="en-US" sz="2600" dirty="0" smtClean="0">
                <a:latin typeface="Calibri" pitchFamily="34" charset="0"/>
              </a:rPr>
              <a:t> Where rodents are found, they shall be promptly exterminated by </a:t>
            </a:r>
            <a:r>
              <a:rPr lang="en-US" sz="2600" i="1" dirty="0" smtClean="0">
                <a:latin typeface="Calibri" pitchFamily="34" charset="0"/>
              </a:rPr>
              <a:t>approved </a:t>
            </a:r>
            <a:r>
              <a:rPr lang="en-US" sz="2600" dirty="0" smtClean="0">
                <a:latin typeface="Calibri" pitchFamily="34" charset="0"/>
              </a:rPr>
              <a:t>processes which will not be injurious to human health. After pest elimination, proper precautions shall be taken to eliminate rodent harborage and prevent </a:t>
            </a:r>
            <a:r>
              <a:rPr lang="en-US" sz="2600" dirty="0" err="1" smtClean="0">
                <a:latin typeface="Calibri" pitchFamily="34" charset="0"/>
              </a:rPr>
              <a:t>reinfestation</a:t>
            </a:r>
            <a:r>
              <a:rPr lang="en-US" sz="2600" dirty="0" smtClean="0">
                <a:latin typeface="Calibri" pitchFamily="34" charset="0"/>
              </a:rPr>
              <a:t>. </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82000" cy="3810000"/>
          </a:xfrm>
        </p:spPr>
        <p:txBody>
          <a:bodyPr/>
          <a:lstStyle/>
          <a:p>
            <a:pPr>
              <a:lnSpc>
                <a:spcPct val="100000"/>
              </a:lnSpc>
              <a:spcBef>
                <a:spcPts val="0"/>
              </a:spcBef>
              <a:spcAft>
                <a:spcPts val="1200"/>
              </a:spcAft>
            </a:pPr>
            <a:r>
              <a:rPr lang="en-US" sz="2600" b="1" dirty="0" smtClean="0">
                <a:latin typeface="Calibri" pitchFamily="34" charset="0"/>
              </a:rPr>
              <a:t>302.9 Defacement of property. </a:t>
            </a:r>
            <a:endParaRPr lang="en-US" sz="2600" dirty="0" smtClean="0">
              <a:latin typeface="Calibri" pitchFamily="34" charset="0"/>
            </a:endParaRPr>
          </a:p>
          <a:p>
            <a:pPr>
              <a:lnSpc>
                <a:spcPct val="100000"/>
              </a:lnSpc>
              <a:spcBef>
                <a:spcPts val="0"/>
              </a:spcBef>
              <a:spcAft>
                <a:spcPts val="1200"/>
              </a:spcAft>
              <a:buNone/>
            </a:pPr>
            <a:r>
              <a:rPr lang="en-US" sz="2600" dirty="0" smtClean="0">
                <a:latin typeface="Calibri" pitchFamily="34" charset="0"/>
              </a:rPr>
              <a:t>	No person shall willfully or wantonly damage, mutilate or deface any exterior surface of any structure or building on any private or public property by placing thereon any marking, carving or graffiti. </a:t>
            </a:r>
            <a:br>
              <a:rPr lang="en-US" sz="2600" dirty="0" smtClean="0">
                <a:latin typeface="Calibri" pitchFamily="34" charset="0"/>
              </a:rPr>
            </a:br>
            <a:r>
              <a:rPr lang="en-US" sz="2600" dirty="0" smtClean="0">
                <a:latin typeface="Calibri" pitchFamily="34" charset="0"/>
              </a:rPr>
              <a:t/>
            </a:r>
            <a:br>
              <a:rPr lang="en-US" sz="2600" dirty="0" smtClean="0">
                <a:latin typeface="Calibri" pitchFamily="34" charset="0"/>
              </a:rPr>
            </a:br>
            <a:r>
              <a:rPr lang="en-US" sz="2600" dirty="0" smtClean="0">
                <a:latin typeface="Calibri" pitchFamily="34" charset="0"/>
              </a:rPr>
              <a:t>It shall be the responsibility of the </a:t>
            </a:r>
            <a:r>
              <a:rPr lang="en-US" sz="2600" i="1" dirty="0" smtClean="0">
                <a:latin typeface="Calibri" pitchFamily="34" charset="0"/>
              </a:rPr>
              <a:t>owner </a:t>
            </a:r>
            <a:r>
              <a:rPr lang="en-US" sz="2600" dirty="0" smtClean="0">
                <a:latin typeface="Calibri" pitchFamily="34" charset="0"/>
              </a:rPr>
              <a:t>to restore said surface to an </a:t>
            </a:r>
            <a:r>
              <a:rPr lang="en-US" sz="2600" i="1" dirty="0" smtClean="0">
                <a:latin typeface="Calibri" pitchFamily="34" charset="0"/>
              </a:rPr>
              <a:t>approved </a:t>
            </a:r>
            <a:r>
              <a:rPr lang="en-US" sz="2600" dirty="0" smtClean="0">
                <a:latin typeface="Calibri" pitchFamily="34" charset="0"/>
              </a:rPr>
              <a:t>state of maintenance and repair. </a:t>
            </a:r>
            <a:endParaRPr lang="en-US" sz="2600" dirty="0">
              <a:latin typeface="Calibri" pitchFamily="34"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RO PICK">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 PICK</Template>
  <TotalTime>1429</TotalTime>
  <Words>883</Words>
  <Application>Microsoft Office PowerPoint</Application>
  <PresentationFormat>On-screen Show (4:3)</PresentationFormat>
  <Paragraphs>134</Paragraphs>
  <Slides>27</Slides>
  <Notes>1</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PRO PICK</vt:lpstr>
      <vt:lpstr>White with Courier font for code slides</vt:lpstr>
      <vt:lpstr>Georgia Municipal Association Revitalizing Neighborhoods: Tools for Local Officials  AUGUST 22, 2014</vt:lpstr>
      <vt:lpstr>TOOLS FOR ENFORCEMENT</vt:lpstr>
      <vt:lpstr>State Minimum Standard Codes (Mandatory Codes); with  Georgia Amendments </vt:lpstr>
      <vt:lpstr>ENFORCEMENT OF CODES</vt:lpstr>
      <vt:lpstr>Permissive codes (with Georgia Amendments); may be adopted if desired; notify DCA of adoption</vt:lpstr>
      <vt:lpstr>Slide 6</vt:lpstr>
      <vt:lpstr>Slide 7</vt:lpstr>
      <vt:lpstr>Slide 8</vt:lpstr>
      <vt:lpstr>Slide 9</vt:lpstr>
      <vt:lpstr>Slide 10</vt:lpstr>
      <vt:lpstr>Slide 11</vt:lpstr>
      <vt:lpstr>Useful Zoning Ordinance Provisions</vt:lpstr>
      <vt:lpstr>Code Enforcement Staff</vt:lpstr>
      <vt:lpstr>BENEFITS OF MUNICIPAL COURT</vt:lpstr>
      <vt:lpstr>Municipal Courts</vt:lpstr>
      <vt:lpstr>Next step:  Superior Court  INJUNCTIVE RELIEF and Civil Fines</vt:lpstr>
      <vt:lpstr>ABATEMENT OF PUBLIC NUISANCE</vt:lpstr>
      <vt:lpstr>Lawsuit to Abate Public Nuisance</vt:lpstr>
      <vt:lpstr>UNFIT PROPERTY ORDINANCES </vt:lpstr>
      <vt:lpstr>Adoption of Ordinances Relating to Unfit Buildings</vt:lpstr>
      <vt:lpstr>What is UNFIT FOR USE?</vt:lpstr>
      <vt:lpstr>Steps to Unfit Property Enforcement</vt:lpstr>
      <vt:lpstr>Foreclosure and  Vacant Property Registry</vt:lpstr>
      <vt:lpstr>Vacant Real Property Defined</vt:lpstr>
      <vt:lpstr>Foreclosure Registration</vt:lpstr>
      <vt:lpstr>Foreclosure Registration, cont’d</vt:lpstr>
      <vt:lpstr>O.C.G.A. § 44-14-14 is Not Self-Effectuating</vt:lpstr>
    </vt:vector>
  </TitlesOfParts>
  <Company>Jenkins &amp; Nelson, 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ENFORCEMENT FOR ZONING OFFICERS  November 14, 2002</dc:title>
  <dc:creator>Kim Jackson</dc:creator>
  <cp:lastModifiedBy>u0115898</cp:lastModifiedBy>
  <cp:revision>138</cp:revision>
  <cp:lastPrinted>2004-08-30T18:16:05Z</cp:lastPrinted>
  <dcterms:created xsi:type="dcterms:W3CDTF">2002-11-12T16:12:36Z</dcterms:created>
  <dcterms:modified xsi:type="dcterms:W3CDTF">2014-09-16T21:46:22Z</dcterms:modified>
</cp:coreProperties>
</file>