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30"/>
  </p:notesMasterIdLst>
  <p:handoutMasterIdLst>
    <p:handoutMasterId r:id="rId31"/>
  </p:handoutMasterIdLst>
  <p:sldIdLst>
    <p:sldId id="270"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guide id="3" orient="horz" pos="39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105" d="100"/>
          <a:sy n="105" d="100"/>
        </p:scale>
        <p:origin x="-78" y="-198"/>
      </p:cViewPr>
      <p:guideLst>
        <p:guide orient="horz" pos="2160"/>
        <p:guide orient="horz" pos="3960"/>
        <p:guide pos="3840"/>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DC3787-D225-4F78-8E71-4DD8FC1EC8F1}" type="datetimeFigureOut">
              <a:rPr lang="en-US" smtClean="0"/>
              <a:pPr/>
              <a:t>9/16/2014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6B2D29-8AC0-4FB1-933D-AD24ECC4354D}" type="slidenum">
              <a:rPr lang="en-US" smtClean="0"/>
              <a:pPr/>
              <a:t>‹#›</a:t>
            </a:fld>
            <a:endParaRPr lang="en-US"/>
          </a:p>
        </p:txBody>
      </p:sp>
    </p:spTree>
    <p:extLst>
      <p:ext uri="{BB962C8B-B14F-4D97-AF65-F5344CB8AC3E}">
        <p14:creationId xmlns:p14="http://schemas.microsoft.com/office/powerpoint/2010/main" xmlns="" val="1973540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E625E-096F-494B-B7CE-A49E276A3A39}" type="datetimeFigureOut">
              <a:rPr lang="en-US" smtClean="0"/>
              <a:pPr/>
              <a:t>9/16/2014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A2C895-EB1C-4157-9E46-0DF3298BA9C2}" type="slidenum">
              <a:rPr lang="en-US" smtClean="0"/>
              <a:pPr/>
              <a:t>‹#›</a:t>
            </a:fld>
            <a:endParaRPr lang="en-US"/>
          </a:p>
        </p:txBody>
      </p:sp>
    </p:spTree>
    <p:extLst>
      <p:ext uri="{BB962C8B-B14F-4D97-AF65-F5344CB8AC3E}">
        <p14:creationId xmlns:p14="http://schemas.microsoft.com/office/powerpoint/2010/main" xmlns="" val="216766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rotWithShape="1">
          <a:gsLst>
            <a:gs pos="0">
              <a:schemeClr val="bg2"/>
            </a:gs>
            <a:gs pos="62000">
              <a:schemeClr val="bg2">
                <a:tint val="92000"/>
                <a:shade val="66000"/>
                <a:satMod val="110000"/>
                <a:lumMod val="80000"/>
              </a:schemeClr>
            </a:gs>
            <a:gs pos="100000">
              <a:schemeClr val="accent3"/>
            </a:gs>
          </a:gsLst>
          <a:lin ang="5400000" scaled="0"/>
        </a:gradFill>
        <a:effectLst/>
      </p:bgPr>
    </p:bg>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35FB4A4D-BEB3-42DE-8D0E-DB8F0B5DA3ED}" type="datetime1">
              <a:rPr lang="en-US" smtClean="0"/>
              <a:pPr/>
              <a:t>9/16/2014</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401CF334-2D5C-4859-84A6-CA7E6E43FAEB}" type="slidenum">
              <a:rPr lang="en-US" smtClean="0"/>
              <a:pPr/>
              <a:t>‹#›</a:t>
            </a:fld>
            <a:endParaRPr lang="en-US"/>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Picture Placeholder 7"/>
          <p:cNvSpPr>
            <a:spLocks noGrp="1"/>
          </p:cNvSpPr>
          <p:nvPr>
            <p:ph type="pic" sz="quarter" idx="13" hasCustomPrompt="1"/>
          </p:nvPr>
        </p:nvSpPr>
        <p:spPr>
          <a:xfrm>
            <a:off x="1195939" y="2695635"/>
            <a:ext cx="4414838" cy="3551578"/>
          </a:xfrm>
        </p:spPr>
        <p:txBody>
          <a:bodyPr/>
          <a:lstStyle>
            <a:lvl1pPr marL="68580" indent="0">
              <a:buNone/>
              <a:defRPr/>
            </a:lvl1pPr>
          </a:lstStyle>
          <a:p>
            <a:r>
              <a:rPr lang="en-US" dirty="0" smtClean="0"/>
              <a:t>Insert product photo here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smtClean="0"/>
              <a:t>Click to edit Master title style</a:t>
            </a:r>
            <a:endParaRPr lang="en-US" dirty="0"/>
          </a:p>
        </p:txBody>
      </p:sp>
    </p:spTree>
    <p:extLst>
      <p:ext uri="{BB962C8B-B14F-4D97-AF65-F5344CB8AC3E}">
        <p14:creationId xmlns:p14="http://schemas.microsoft.com/office/powerpoint/2010/main" xmlns="" val="40354746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extLst mod="1">
    <p:ext uri="{DCECCB84-F9BA-43D5-87BE-67443E8EF086}">
      <p15:sldGuideLst xmlns:p15="http://schemas.microsoft.com/office/powerpoint/2012/main" xmlns="">
        <p15:guide id="0" orient="horz" pos="2160" userDrawn="1">
          <p15:clr>
            <a:srgbClr val="FBAE40"/>
          </p15:clr>
        </p15:guide>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3DA557D-1DB1-46C0-998A-94433545C341}" type="datetime1">
              <a:rPr lang="en-US" smtClean="0"/>
              <a:pPr/>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8573152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9A610B-0B0E-4C6C-A7A6-0853CA34DDCA}" type="datetime1">
              <a:rPr lang="en-US" smtClean="0"/>
              <a:pPr/>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839201" y="1030147"/>
            <a:ext cx="1979271" cy="4780344"/>
          </a:xfrm>
        </p:spPr>
        <p:txBody>
          <a:bodyPr vert="eaVert" anchor="ctr"/>
          <a:lstStyle/>
          <a:p>
            <a:r>
              <a:rPr lang="en-US" smtClean="0"/>
              <a:t>Click to edit Master title style</a:t>
            </a:r>
            <a:endParaRPr lang="en-US"/>
          </a:p>
        </p:txBody>
      </p:sp>
    </p:spTree>
    <p:extLst>
      <p:ext uri="{BB962C8B-B14F-4D97-AF65-F5344CB8AC3E}">
        <p14:creationId xmlns:p14="http://schemas.microsoft.com/office/powerpoint/2010/main" xmlns="" val="37812374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FF0C144-8206-4C57-B7F2-12168FDC6C23}" type="datetime1">
              <a:rPr lang="en-US" smtClean="0"/>
              <a:pPr/>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xmlns="" val="19638156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64C8FB8-1142-402E-8BCA-4DC30F103E56}" type="datetime1">
              <a:rPr lang="en-US" smtClean="0"/>
              <a:pPr/>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smtClean="0"/>
              <a:t>Click to edit Master title style</a:t>
            </a:r>
            <a:endParaRPr lang="en-US" dirty="0"/>
          </a:p>
        </p:txBody>
      </p:sp>
    </p:spTree>
    <p:extLst>
      <p:ext uri="{BB962C8B-B14F-4D97-AF65-F5344CB8AC3E}">
        <p14:creationId xmlns:p14="http://schemas.microsoft.com/office/powerpoint/2010/main" xmlns="" val="39930337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65BCBAD-D360-40D3-A33A-B189CE27C2FB}" type="datetime1">
              <a:rPr lang="en-US" smtClean="0"/>
              <a:pPr/>
              <a:t>9/16/2014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5694553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6A93471D-48A1-4899-AFFF-8ACC56D03BF3}" type="datetime1">
              <a:rPr lang="en-US" smtClean="0"/>
              <a:pPr/>
              <a:t>9/16/2014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Tree>
    <p:extLst>
      <p:ext uri="{BB962C8B-B14F-4D97-AF65-F5344CB8AC3E}">
        <p14:creationId xmlns:p14="http://schemas.microsoft.com/office/powerpoint/2010/main" xmlns="" val="4241596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4400513-7D68-4635-8489-06A9AFAAD13D}" type="datetime1">
              <a:rPr lang="en-US" smtClean="0"/>
              <a:pPr/>
              <a:t>9/16/2014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8822138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736AC-4807-4E91-B671-F9B91617C7B3}" type="datetime1">
              <a:rPr lang="en-US" smtClean="0"/>
              <a:pPr/>
              <a:t>9/16/2014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16921337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Date Placeholder 4"/>
          <p:cNvSpPr>
            <a:spLocks noGrp="1"/>
          </p:cNvSpPr>
          <p:nvPr>
            <p:ph type="dt" sz="half" idx="10"/>
          </p:nvPr>
        </p:nvSpPr>
        <p:spPr/>
        <p:txBody>
          <a:bodyPr/>
          <a:lstStyle/>
          <a:p>
            <a:fld id="{1222DBCC-10C7-4CB5-9734-C5542D870FBB}" type="datetime1">
              <a:rPr lang="en-US" smtClean="0"/>
              <a:pPr/>
              <a:t>9/16/2014</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smtClean="0"/>
              <a:t>Click to edit Master title style</a:t>
            </a:r>
            <a:endParaRPr lang="en-US"/>
          </a:p>
        </p:txBody>
      </p:sp>
    </p:spTree>
    <p:extLst>
      <p:ext uri="{BB962C8B-B14F-4D97-AF65-F5344CB8AC3E}">
        <p14:creationId xmlns:p14="http://schemas.microsoft.com/office/powerpoint/2010/main" xmlns="" val="12119659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Date Placeholder 4"/>
          <p:cNvSpPr>
            <a:spLocks noGrp="1"/>
          </p:cNvSpPr>
          <p:nvPr>
            <p:ph type="dt" sz="half" idx="10"/>
          </p:nvPr>
        </p:nvSpPr>
        <p:spPr/>
        <p:txBody>
          <a:bodyPr/>
          <a:lstStyle/>
          <a:p>
            <a:fld id="{223346AD-5C1D-4E35-A3CE-CF8952DE9936}" type="datetime1">
              <a:rPr lang="en-US" smtClean="0"/>
              <a:pPr/>
              <a:t>9/16/2014</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Tree>
    <p:extLst>
      <p:ext uri="{BB962C8B-B14F-4D97-AF65-F5344CB8AC3E}">
        <p14:creationId xmlns:p14="http://schemas.microsoft.com/office/powerpoint/2010/main" xmlns="" val="32921516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EED287B1-10B2-498E-AB88-8F08CA169E5C}" type="datetime1">
              <a:rPr lang="en-US" smtClean="0"/>
              <a:pPr/>
              <a:t>9/16/2014</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1391323" y="2323652"/>
            <a:ext cx="939097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xmlns="" val="20085597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0" orient="horz" pos="2160" userDrawn="1">
          <p15:clr>
            <a:srgbClr val="F26B43"/>
          </p15:clr>
        </p15:guide>
        <p15:guide id="1" pos="3840" userDrawn="1">
          <p15:clr>
            <a:srgbClr val="F26B43"/>
          </p15:clr>
        </p15:guide>
        <p15:guide id="2" pos="864" userDrawn="1">
          <p15:clr>
            <a:srgbClr val="F26B43"/>
          </p15:clr>
        </p15:guide>
        <p15:guide id="3" pos="679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a-lawyers.pro/"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311154" y="3324724"/>
            <a:ext cx="4417807" cy="2337946"/>
          </a:xfrm>
        </p:spPr>
        <p:txBody>
          <a:bodyPr>
            <a:normAutofit fontScale="90000"/>
          </a:bodyPr>
          <a:lstStyle/>
          <a:p>
            <a:r>
              <a:rPr lang="en-US" dirty="0" smtClean="0">
                <a:solidFill>
                  <a:schemeClr val="accent1">
                    <a:lumMod val="75000"/>
                  </a:schemeClr>
                </a:solidFill>
              </a:rPr>
              <a:t>Frank E. Jenkins, III</a:t>
            </a:r>
            <a:br>
              <a:rPr lang="en-US" dirty="0" smtClean="0">
                <a:solidFill>
                  <a:schemeClr val="accent1">
                    <a:lumMod val="75000"/>
                  </a:schemeClr>
                </a:solidFill>
              </a:rPr>
            </a:br>
            <a:r>
              <a:rPr lang="en-US" sz="2200" cap="small" dirty="0" smtClean="0">
                <a:solidFill>
                  <a:schemeClr val="accent2">
                    <a:lumMod val="50000"/>
                  </a:schemeClr>
                </a:solidFill>
              </a:rPr>
              <a:t>Jenkins &amp; Bowen, P.C.</a:t>
            </a:r>
            <a:r>
              <a:rPr lang="en-US" sz="2200" dirty="0">
                <a:solidFill>
                  <a:schemeClr val="accent2">
                    <a:lumMod val="50000"/>
                  </a:schemeClr>
                </a:solidFill>
              </a:rPr>
              <a:t/>
            </a:r>
            <a:br>
              <a:rPr lang="en-US" sz="2200" dirty="0">
                <a:solidFill>
                  <a:schemeClr val="accent2">
                    <a:lumMod val="50000"/>
                  </a:schemeClr>
                </a:solidFill>
              </a:rPr>
            </a:br>
            <a:r>
              <a:rPr lang="en-US" sz="2200" dirty="0">
                <a:solidFill>
                  <a:schemeClr val="accent2">
                    <a:lumMod val="50000"/>
                  </a:schemeClr>
                </a:solidFill>
              </a:rPr>
              <a:t>15 South Public Square</a:t>
            </a:r>
            <a:br>
              <a:rPr lang="en-US" sz="2200" dirty="0">
                <a:solidFill>
                  <a:schemeClr val="accent2">
                    <a:lumMod val="50000"/>
                  </a:schemeClr>
                </a:solidFill>
              </a:rPr>
            </a:br>
            <a:r>
              <a:rPr lang="en-US" sz="2200" dirty="0">
                <a:solidFill>
                  <a:schemeClr val="accent2">
                    <a:lumMod val="50000"/>
                  </a:schemeClr>
                </a:solidFill>
              </a:rPr>
              <a:t>Cartersville, Georgia  30120-3350</a:t>
            </a:r>
            <a:br>
              <a:rPr lang="en-US" sz="2200" dirty="0">
                <a:solidFill>
                  <a:schemeClr val="accent2">
                    <a:lumMod val="50000"/>
                  </a:schemeClr>
                </a:solidFill>
              </a:rPr>
            </a:br>
            <a:r>
              <a:rPr lang="en-US" sz="2200" dirty="0">
                <a:solidFill>
                  <a:schemeClr val="accent2">
                    <a:lumMod val="50000"/>
                  </a:schemeClr>
                </a:solidFill>
              </a:rPr>
              <a:t>(770) 387-1373</a:t>
            </a:r>
            <a:br>
              <a:rPr lang="en-US" sz="2200" dirty="0">
                <a:solidFill>
                  <a:schemeClr val="accent2">
                    <a:lumMod val="50000"/>
                  </a:schemeClr>
                </a:solidFill>
              </a:rPr>
            </a:br>
            <a:r>
              <a:rPr lang="en-US" sz="2200" dirty="0" smtClean="0">
                <a:hlinkClick r:id="rId2"/>
              </a:rPr>
              <a:t>www.ga-lawyers.pro</a:t>
            </a:r>
            <a:endParaRPr lang="en-US" dirty="0">
              <a:solidFill>
                <a:schemeClr val="accent1">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642955" y="512340"/>
            <a:ext cx="3650967" cy="1393612"/>
          </a:xfrm>
          <a:prstGeom prst="rect">
            <a:avLst/>
          </a:prstGeom>
        </p:spPr>
      </p:pic>
      <p:sp>
        <p:nvSpPr>
          <p:cNvPr id="18" name="TextBox 17"/>
          <p:cNvSpPr txBox="1"/>
          <p:nvPr/>
        </p:nvSpPr>
        <p:spPr>
          <a:xfrm>
            <a:off x="391930" y="591024"/>
            <a:ext cx="5708072" cy="3477875"/>
          </a:xfrm>
          <a:prstGeom prst="rect">
            <a:avLst/>
          </a:prstGeom>
          <a:ln>
            <a:noFill/>
          </a:ln>
          <a:effectLst>
            <a:outerShdw blurRad="149987" dist="250190" dir="8460000" algn="ctr">
              <a:srgbClr val="000000">
                <a:alpha val="28000"/>
              </a:srgbClr>
            </a:outerShdw>
          </a:effectLst>
          <a:scene3d>
            <a:camera prst="perspectiveRight"/>
            <a:lightRig rig="contrasting" dir="t">
              <a:rot lat="0" lon="0" rev="1500000"/>
            </a:lightRig>
          </a:scene3d>
          <a:sp3d prstMaterial="metal">
            <a:bevelT w="88900" h="88900" prst="slope"/>
          </a:sp3d>
        </p:spPr>
        <p:style>
          <a:lnRef idx="3">
            <a:schemeClr val="lt1"/>
          </a:lnRef>
          <a:fillRef idx="1">
            <a:schemeClr val="accent2"/>
          </a:fillRef>
          <a:effectRef idx="1">
            <a:schemeClr val="accent2"/>
          </a:effectRef>
          <a:fontRef idx="minor">
            <a:schemeClr val="lt1"/>
          </a:fontRef>
        </p:style>
        <p:txBody>
          <a:bodyPr wrap="square" rtlCol="0" anchor="ctr" anchorCtr="1">
            <a:spAutoFit/>
          </a:bodyPr>
          <a:lstStyle/>
          <a:p>
            <a:pPr algn="ctr"/>
            <a:endParaRPr lang="en-US" sz="4400" dirty="0" smtClean="0">
              <a:ln w="3175">
                <a:solidFill>
                  <a:schemeClr val="accent6"/>
                </a:solidFill>
              </a:ln>
              <a:solidFill>
                <a:schemeClr val="accent1">
                  <a:lumMod val="20000"/>
                  <a:lumOff val="80000"/>
                </a:schemeClr>
              </a:solidFill>
              <a:effectLst>
                <a:outerShdw blurRad="38100" dist="38100" dir="2700000" algn="tl">
                  <a:srgbClr val="000000">
                    <a:alpha val="43137"/>
                  </a:srgbClr>
                </a:outerShdw>
              </a:effectLst>
              <a:latin typeface="Estrangelo Edessa" panose="03080600000000000000" pitchFamily="66" charset="0"/>
              <a:cs typeface="Estrangelo Edessa" panose="03080600000000000000" pitchFamily="66" charset="0"/>
            </a:endParaRPr>
          </a:p>
          <a:p>
            <a:pPr algn="ctr"/>
            <a:r>
              <a:rPr lang="en-US" sz="4400" dirty="0" smtClean="0">
                <a:ln w="3175">
                  <a:solidFill>
                    <a:schemeClr val="accent6"/>
                  </a:solidFill>
                </a:ln>
                <a:solidFill>
                  <a:schemeClr val="accent1">
                    <a:lumMod val="20000"/>
                    <a:lumOff val="80000"/>
                  </a:schemeClr>
                </a:solidFill>
                <a:effectLst>
                  <a:outerShdw blurRad="38100" dist="38100" dir="2700000" algn="tl">
                    <a:srgbClr val="000000">
                      <a:alpha val="43137"/>
                    </a:srgbClr>
                  </a:outerShdw>
                </a:effectLst>
                <a:latin typeface="Estrangelo Edessa" panose="03080600000000000000" pitchFamily="66" charset="0"/>
                <a:cs typeface="Estrangelo Edessa" panose="03080600000000000000" pitchFamily="66" charset="0"/>
              </a:rPr>
              <a:t>KEY ISSUES IN MAKING </a:t>
            </a:r>
          </a:p>
          <a:p>
            <a:pPr algn="ctr"/>
            <a:r>
              <a:rPr lang="en-US" sz="4400" dirty="0" smtClean="0">
                <a:ln w="3175">
                  <a:solidFill>
                    <a:schemeClr val="accent6"/>
                  </a:solidFill>
                </a:ln>
                <a:solidFill>
                  <a:schemeClr val="accent1">
                    <a:lumMod val="20000"/>
                    <a:lumOff val="80000"/>
                  </a:schemeClr>
                </a:solidFill>
                <a:effectLst>
                  <a:outerShdw blurRad="38100" dist="38100" dir="2700000" algn="tl">
                    <a:srgbClr val="000000">
                      <a:alpha val="43137"/>
                    </a:srgbClr>
                  </a:outerShdw>
                </a:effectLst>
                <a:latin typeface="Estrangelo Edessa" panose="03080600000000000000" pitchFamily="66" charset="0"/>
                <a:cs typeface="Estrangelo Edessa" panose="03080600000000000000" pitchFamily="66" charset="0"/>
              </a:rPr>
              <a:t>ZONING &amp; LAND USE DECISIONS</a:t>
            </a:r>
          </a:p>
          <a:p>
            <a:pPr algn="ctr"/>
            <a:endParaRPr lang="en-US" sz="4400" dirty="0">
              <a:ln w="3175">
                <a:solidFill>
                  <a:schemeClr val="accent6"/>
                </a:solidFill>
              </a:ln>
              <a:solidFill>
                <a:schemeClr val="accent1">
                  <a:lumMod val="20000"/>
                  <a:lumOff val="80000"/>
                </a:schemeClr>
              </a:solidFill>
              <a:effectLst>
                <a:outerShdw blurRad="38100" dist="38100" dir="2700000" algn="tl">
                  <a:srgbClr val="000000">
                    <a:alpha val="43137"/>
                  </a:srgbClr>
                </a:outerShdw>
              </a:effectLst>
              <a:latin typeface="Estrangelo Edessa" panose="03080600000000000000" pitchFamily="66" charset="0"/>
              <a:cs typeface="Estrangelo Edessa" panose="03080600000000000000" pitchFamily="66" charset="0"/>
            </a:endParaRPr>
          </a:p>
        </p:txBody>
      </p:sp>
      <p:pic>
        <p:nvPicPr>
          <p:cNvPr id="16" name="Picture 1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608605" y="456920"/>
            <a:ext cx="3885925" cy="1594603"/>
          </a:xfrm>
          <a:prstGeom prst="rect">
            <a:avLst/>
          </a:prstGeom>
          <a:ln>
            <a:solidFill>
              <a:schemeClr val="accent1">
                <a:lumMod val="50000"/>
              </a:schemeClr>
            </a:solidFill>
          </a:ln>
        </p:spPr>
      </p:pic>
      <p:sp>
        <p:nvSpPr>
          <p:cNvPr id="19" name="TextBox 18"/>
          <p:cNvSpPr txBox="1"/>
          <p:nvPr/>
        </p:nvSpPr>
        <p:spPr>
          <a:xfrm>
            <a:off x="429494" y="4547454"/>
            <a:ext cx="5195454" cy="1631216"/>
          </a:xfrm>
          <a:prstGeom prst="rect">
            <a:avLst/>
          </a:prstGeom>
          <a:ln/>
        </p:spPr>
        <p:style>
          <a:lnRef idx="1">
            <a:schemeClr val="accent4"/>
          </a:lnRef>
          <a:fillRef idx="1001">
            <a:schemeClr val="lt2"/>
          </a:fillRef>
          <a:effectRef idx="1">
            <a:schemeClr val="accent4"/>
          </a:effectRef>
          <a:fontRef idx="minor">
            <a:schemeClr val="dk1"/>
          </a:fontRef>
        </p:style>
        <p:txBody>
          <a:bodyPr wrap="square" rtlCol="0" anchor="ctr" anchorCtr="1">
            <a:spAutoFit/>
          </a:bodyPr>
          <a:lstStyle/>
          <a:p>
            <a:pPr algn="ctr"/>
            <a:r>
              <a:rPr lang="en-US" sz="3000" cap="small" dirty="0" smtClean="0">
                <a:solidFill>
                  <a:schemeClr val="accent2">
                    <a:lumMod val="75000"/>
                  </a:schemeClr>
                </a:solidFill>
                <a:effectLst>
                  <a:outerShdw blurRad="38100" dist="38100" dir="2700000" algn="tl">
                    <a:srgbClr val="000000">
                      <a:alpha val="43137"/>
                    </a:srgbClr>
                  </a:outerShdw>
                </a:effectLst>
                <a:latin typeface="Georgia" panose="02040502050405020303" pitchFamily="18" charset="0"/>
                <a:cs typeface="Estrangelo Edessa" panose="03080600000000000000" pitchFamily="66" charset="0"/>
              </a:rPr>
              <a:t>Georgia Association of Zoning Administrators</a:t>
            </a:r>
          </a:p>
          <a:p>
            <a:pPr algn="ctr"/>
            <a:r>
              <a:rPr lang="en-US" sz="2000" dirty="0" smtClean="0">
                <a:solidFill>
                  <a:schemeClr val="accent2">
                    <a:lumMod val="75000"/>
                  </a:schemeClr>
                </a:solidFill>
                <a:effectLst>
                  <a:outerShdw blurRad="38100" dist="38100" dir="2700000" algn="tl">
                    <a:srgbClr val="000000">
                      <a:alpha val="43137"/>
                    </a:srgbClr>
                  </a:outerShdw>
                </a:effectLst>
                <a:latin typeface="Georgia" panose="02040502050405020303" pitchFamily="18" charset="0"/>
                <a:cs typeface="Estrangelo Edessa" panose="03080600000000000000" pitchFamily="66" charset="0"/>
              </a:rPr>
              <a:t>Summer Conference </a:t>
            </a:r>
          </a:p>
          <a:p>
            <a:pPr algn="ctr"/>
            <a:r>
              <a:rPr lang="en-US" sz="2000" dirty="0" smtClean="0">
                <a:solidFill>
                  <a:schemeClr val="accent2">
                    <a:lumMod val="75000"/>
                  </a:schemeClr>
                </a:solidFill>
                <a:effectLst>
                  <a:outerShdw blurRad="38100" dist="38100" dir="2700000" algn="tl">
                    <a:srgbClr val="000000">
                      <a:alpha val="43137"/>
                    </a:srgbClr>
                  </a:outerShdw>
                </a:effectLst>
                <a:latin typeface="Georgia" panose="02040502050405020303" pitchFamily="18" charset="0"/>
                <a:cs typeface="Estrangelo Edessa" panose="03080600000000000000" pitchFamily="66" charset="0"/>
              </a:rPr>
              <a:t>August 15, 2014</a:t>
            </a:r>
            <a:endParaRPr lang="en-US" sz="2000" dirty="0">
              <a:solidFill>
                <a:schemeClr val="accent2">
                  <a:lumMod val="75000"/>
                </a:schemeClr>
              </a:solidFill>
              <a:effectLst>
                <a:outerShdw blurRad="38100" dist="38100" dir="2700000" algn="tl">
                  <a:srgbClr val="000000">
                    <a:alpha val="43137"/>
                  </a:srgbClr>
                </a:outerShdw>
              </a:effectLst>
              <a:latin typeface="Georgia" panose="02040502050405020303" pitchFamily="18" charset="0"/>
              <a:cs typeface="Estrangelo Edessa" panose="03080600000000000000" pitchFamily="66" charset="0"/>
            </a:endParaRPr>
          </a:p>
        </p:txBody>
      </p:sp>
    </p:spTree>
    <p:extLst>
      <p:ext uri="{BB962C8B-B14F-4D97-AF65-F5344CB8AC3E}">
        <p14:creationId xmlns:p14="http://schemas.microsoft.com/office/powerpoint/2010/main" xmlns="" val="22892985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269270" y="1476014"/>
            <a:ext cx="9185564" cy="3170099"/>
          </a:xfrm>
          <a:prstGeom prst="rect">
            <a:avLst/>
          </a:prstGeom>
        </p:spPr>
        <p:txBody>
          <a:bodyPr wrap="square">
            <a:spAutoFit/>
          </a:bodyPr>
          <a:lstStyle/>
          <a:p>
            <a:r>
              <a:rPr lang="en-US" sz="3000" b="1" dirty="0" smtClean="0">
                <a:solidFill>
                  <a:schemeClr val="accent2">
                    <a:lumMod val="75000"/>
                  </a:schemeClr>
                </a:solidFill>
                <a:latin typeface="+mj-lt"/>
                <a:ea typeface="+mj-ea"/>
                <a:cs typeface="+mj-cs"/>
              </a:rPr>
              <a:t>III.	</a:t>
            </a:r>
            <a:r>
              <a:rPr lang="en-US" sz="3200" b="1" u="sng" dirty="0" smtClean="0">
                <a:solidFill>
                  <a:schemeClr val="accent2">
                    <a:lumMod val="75000"/>
                  </a:schemeClr>
                </a:solidFill>
              </a:rPr>
              <a:t>GETTING </a:t>
            </a:r>
            <a:r>
              <a:rPr lang="en-US" sz="3200" b="1" u="sng" dirty="0">
                <a:solidFill>
                  <a:schemeClr val="accent2">
                    <a:lumMod val="75000"/>
                  </a:schemeClr>
                </a:solidFill>
              </a:rPr>
              <a:t>THE SIGN ORDINANCE </a:t>
            </a:r>
            <a:r>
              <a:rPr lang="en-US" sz="3200" b="1" u="sng" dirty="0" smtClean="0">
                <a:solidFill>
                  <a:schemeClr val="accent2">
                    <a:lumMod val="75000"/>
                  </a:schemeClr>
                </a:solidFill>
              </a:rPr>
              <a:t>RIGHT</a:t>
            </a:r>
          </a:p>
          <a:p>
            <a:endParaRPr lang="en-US" sz="3200" dirty="0" smtClean="0">
              <a:solidFill>
                <a:schemeClr val="accent2">
                  <a:lumMod val="75000"/>
                </a:schemeClr>
              </a:solidFill>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Rule Number 1:</a:t>
            </a:r>
            <a:endParaRPr lang="en-US" sz="4000" b="1" dirty="0">
              <a:solidFill>
                <a:schemeClr val="accent1">
                  <a:lumMod val="75000"/>
                </a:schemeClr>
              </a:solidFill>
              <a:latin typeface="Dotum" panose="020B0600000101010101" pitchFamily="34" charset="-127"/>
              <a:ea typeface="Dotum" panose="020B0600000101010101" pitchFamily="34" charset="-127"/>
            </a:endParaRPr>
          </a:p>
          <a:p>
            <a:r>
              <a:rPr lang="en-US" sz="3200" dirty="0"/>
              <a:t> </a:t>
            </a:r>
            <a:endParaRPr lang="en-US" sz="3200" dirty="0">
              <a:latin typeface="Calibri" pitchFamily="34" charset="0"/>
            </a:endParaRPr>
          </a:p>
          <a:p>
            <a:pPr lvl="0"/>
            <a:r>
              <a:rPr lang="en-US" sz="3200" dirty="0" smtClean="0">
                <a:latin typeface="Calibri" pitchFamily="34" charset="0"/>
              </a:rPr>
              <a:t>Adopt a Statement of Legislative Purpose</a:t>
            </a:r>
          </a:p>
          <a:p>
            <a:endParaRPr lang="en-US" sz="3200" dirty="0" smtClean="0">
              <a:solidFill>
                <a:schemeClr val="accent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5148496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269270" y="1476014"/>
            <a:ext cx="9185564" cy="2800767"/>
          </a:xfrm>
          <a:prstGeom prst="rect">
            <a:avLst/>
          </a:prstGeom>
        </p:spPr>
        <p:txBody>
          <a:bodyPr wrap="square">
            <a:spAutoFit/>
          </a:bodyPr>
          <a:lstStyle/>
          <a:p>
            <a:endParaRPr lang="en-US" sz="3200" dirty="0" smtClean="0">
              <a:solidFill>
                <a:schemeClr val="accent2">
                  <a:lumMod val="75000"/>
                </a:schemeClr>
              </a:solidFill>
            </a:endParaRPr>
          </a:p>
          <a:p>
            <a:endParaRPr lang="en-US" sz="3200" dirty="0" smtClean="0">
              <a:solidFill>
                <a:schemeClr val="accent2">
                  <a:lumMod val="75000"/>
                </a:schemeClr>
              </a:solidFill>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Rule Number </a:t>
            </a:r>
            <a:r>
              <a:rPr lang="en-US" sz="4000" b="1" dirty="0">
                <a:solidFill>
                  <a:schemeClr val="accent1">
                    <a:lumMod val="75000"/>
                  </a:schemeClr>
                </a:solidFill>
                <a:latin typeface="Dotum" panose="020B0600000101010101" pitchFamily="34" charset="-127"/>
                <a:ea typeface="Dotum" panose="020B0600000101010101" pitchFamily="34" charset="-127"/>
              </a:rPr>
              <a:t>2	</a:t>
            </a:r>
            <a:endParaRPr lang="en-US" sz="4000" b="1" dirty="0" smtClean="0">
              <a:solidFill>
                <a:schemeClr val="accent1">
                  <a:lumMod val="75000"/>
                </a:schemeClr>
              </a:solidFill>
              <a:latin typeface="Dotum" panose="020B0600000101010101" pitchFamily="34" charset="-127"/>
              <a:ea typeface="Dotum" panose="020B0600000101010101" pitchFamily="34" charset="-127"/>
            </a:endParaRPr>
          </a:p>
          <a:p>
            <a:endParaRPr lang="en-US" sz="4000" b="1" dirty="0">
              <a:solidFill>
                <a:schemeClr val="accent1">
                  <a:lumMod val="75000"/>
                </a:schemeClr>
              </a:solidFill>
              <a:latin typeface="Dotum" panose="020B0600000101010101" pitchFamily="34" charset="-127"/>
              <a:ea typeface="Dotum" panose="020B0600000101010101" pitchFamily="34" charset="-127"/>
            </a:endParaRPr>
          </a:p>
          <a:p>
            <a:r>
              <a:rPr lang="en-US" sz="3200" dirty="0">
                <a:latin typeface="Calibri" pitchFamily="34" charset="0"/>
              </a:rPr>
              <a:t>Sign Ordinances must be </a:t>
            </a:r>
            <a:r>
              <a:rPr lang="en-US" sz="3200" dirty="0" smtClean="0">
                <a:latin typeface="Calibri" pitchFamily="34" charset="0"/>
              </a:rPr>
              <a:t>Content-Neutral</a:t>
            </a:r>
            <a:endParaRPr lang="en-US" sz="3200" dirty="0">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1561746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269270" y="1476014"/>
            <a:ext cx="9185564" cy="3785652"/>
          </a:xfrm>
          <a:prstGeom prst="rect">
            <a:avLst/>
          </a:prstGeom>
        </p:spPr>
        <p:txBody>
          <a:bodyPr wrap="square">
            <a:spAutoFit/>
          </a:bodyPr>
          <a:lstStyle/>
          <a:p>
            <a:endParaRPr lang="en-US" sz="3200" dirty="0" smtClean="0">
              <a:solidFill>
                <a:schemeClr val="accent2">
                  <a:lumMod val="75000"/>
                </a:schemeClr>
              </a:solidFill>
            </a:endParaRPr>
          </a:p>
          <a:p>
            <a:endParaRPr lang="en-US" sz="3200" dirty="0" smtClean="0">
              <a:solidFill>
                <a:schemeClr val="accent2">
                  <a:lumMod val="75000"/>
                </a:schemeClr>
              </a:solidFill>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Rule Number </a:t>
            </a:r>
            <a:r>
              <a:rPr lang="en-US" sz="4000" b="1" dirty="0">
                <a:solidFill>
                  <a:schemeClr val="accent1">
                    <a:lumMod val="75000"/>
                  </a:schemeClr>
                </a:solidFill>
                <a:latin typeface="Dotum" panose="020B0600000101010101" pitchFamily="34" charset="-127"/>
                <a:ea typeface="Dotum" panose="020B0600000101010101" pitchFamily="34" charset="-127"/>
              </a:rPr>
              <a:t>3</a:t>
            </a:r>
            <a:r>
              <a:rPr lang="en-US" sz="2400" dirty="0"/>
              <a:t>	</a:t>
            </a:r>
            <a:endParaRPr lang="en-US" sz="2400" dirty="0" smtClean="0"/>
          </a:p>
          <a:p>
            <a:endParaRPr lang="en-US" sz="2400" dirty="0" smtClean="0"/>
          </a:p>
          <a:p>
            <a:r>
              <a:rPr lang="en-US" sz="3200" dirty="0">
                <a:latin typeface="Calibri" pitchFamily="34" charset="0"/>
              </a:rPr>
              <a:t>Sign Ordinances must have Standards for </a:t>
            </a:r>
            <a:r>
              <a:rPr lang="en-US" sz="3200" dirty="0" smtClean="0">
                <a:latin typeface="Calibri" pitchFamily="34" charset="0"/>
              </a:rPr>
              <a:t>Granting </a:t>
            </a:r>
            <a:r>
              <a:rPr lang="en-US" sz="3200" dirty="0">
                <a:latin typeface="Calibri" pitchFamily="34" charset="0"/>
              </a:rPr>
              <a:t>or Denying Sign Permit Applications</a:t>
            </a:r>
          </a:p>
          <a:p>
            <a:endParaRPr lang="en-US" sz="2400" dirty="0"/>
          </a:p>
          <a:p>
            <a:endParaRPr lang="en-US" sz="2400" dirty="0">
              <a:solidFill>
                <a:schemeClr val="accent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8968131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269270" y="1476014"/>
            <a:ext cx="9185564" cy="3170099"/>
          </a:xfrm>
          <a:prstGeom prst="rect">
            <a:avLst/>
          </a:prstGeom>
        </p:spPr>
        <p:txBody>
          <a:bodyPr wrap="square">
            <a:spAutoFit/>
          </a:bodyPr>
          <a:lstStyle/>
          <a:p>
            <a:endParaRPr lang="en-US" sz="3200" dirty="0" smtClean="0">
              <a:solidFill>
                <a:schemeClr val="accent2">
                  <a:lumMod val="75000"/>
                </a:schemeClr>
              </a:solidFill>
            </a:endParaRPr>
          </a:p>
          <a:p>
            <a:endParaRPr lang="en-US" sz="3200" dirty="0" smtClean="0">
              <a:solidFill>
                <a:schemeClr val="accent2">
                  <a:lumMod val="75000"/>
                </a:schemeClr>
              </a:solidFill>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Rule Number </a:t>
            </a:r>
            <a:r>
              <a:rPr lang="en-US" sz="4000" b="1" dirty="0">
                <a:solidFill>
                  <a:schemeClr val="accent1">
                    <a:lumMod val="75000"/>
                  </a:schemeClr>
                </a:solidFill>
                <a:latin typeface="Dotum" panose="020B0600000101010101" pitchFamily="34" charset="-127"/>
                <a:ea typeface="Dotum" panose="020B0600000101010101" pitchFamily="34" charset="-127"/>
              </a:rPr>
              <a:t>4	</a:t>
            </a:r>
          </a:p>
          <a:p>
            <a:endParaRPr lang="en-US" sz="3200" dirty="0" smtClean="0">
              <a:latin typeface="Calibri" pitchFamily="34" charset="0"/>
            </a:endParaRPr>
          </a:p>
          <a:p>
            <a:r>
              <a:rPr lang="en-US" sz="3200" dirty="0" smtClean="0">
                <a:latin typeface="Calibri" pitchFamily="34" charset="0"/>
              </a:rPr>
              <a:t>Limit </a:t>
            </a:r>
            <a:r>
              <a:rPr lang="en-US" sz="3200" dirty="0">
                <a:latin typeface="Calibri" pitchFamily="34" charset="0"/>
              </a:rPr>
              <a:t>the Time in which a Decision on Sign Permit </a:t>
            </a:r>
            <a:r>
              <a:rPr lang="en-US" sz="3200" dirty="0" smtClean="0">
                <a:latin typeface="Calibri" pitchFamily="34" charset="0"/>
              </a:rPr>
              <a:t>Applications </a:t>
            </a:r>
            <a:r>
              <a:rPr lang="en-US" sz="3200" dirty="0">
                <a:latin typeface="Calibri" pitchFamily="34" charset="0"/>
              </a:rPr>
              <a:t>must be </a:t>
            </a:r>
            <a:r>
              <a:rPr lang="en-US" sz="3200" dirty="0" smtClean="0">
                <a:latin typeface="Calibri" pitchFamily="34" charset="0"/>
              </a:rPr>
              <a:t>Made</a:t>
            </a:r>
            <a:endParaRPr lang="en-US" sz="3200" dirty="0">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9005379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269270" y="1476014"/>
            <a:ext cx="9185564" cy="4401205"/>
          </a:xfrm>
          <a:prstGeom prst="rect">
            <a:avLst/>
          </a:prstGeom>
        </p:spPr>
        <p:txBody>
          <a:bodyPr wrap="square">
            <a:spAutoFit/>
          </a:bodyPr>
          <a:lstStyle/>
          <a:p>
            <a:endParaRPr lang="en-US" sz="3200" dirty="0" smtClean="0">
              <a:solidFill>
                <a:schemeClr val="accent2">
                  <a:lumMod val="75000"/>
                </a:schemeClr>
              </a:solidFill>
            </a:endParaRPr>
          </a:p>
          <a:p>
            <a:endParaRPr lang="en-US" sz="3200" dirty="0" smtClean="0">
              <a:solidFill>
                <a:schemeClr val="accent2">
                  <a:lumMod val="75000"/>
                </a:schemeClr>
              </a:solidFill>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Rule Number </a:t>
            </a:r>
            <a:r>
              <a:rPr lang="en-US" sz="4000" b="1" dirty="0">
                <a:solidFill>
                  <a:schemeClr val="accent1">
                    <a:lumMod val="75000"/>
                  </a:schemeClr>
                </a:solidFill>
                <a:latin typeface="Dotum" panose="020B0600000101010101" pitchFamily="34" charset="-127"/>
                <a:ea typeface="Dotum" panose="020B0600000101010101" pitchFamily="34" charset="-127"/>
              </a:rPr>
              <a:t>5</a:t>
            </a:r>
            <a:r>
              <a:rPr lang="en-US" sz="2400" dirty="0"/>
              <a:t>	</a:t>
            </a:r>
            <a:endParaRPr lang="en-US" sz="2400" dirty="0" smtClean="0"/>
          </a:p>
          <a:p>
            <a:endParaRPr lang="en-US" sz="3200" dirty="0" smtClean="0">
              <a:latin typeface="Calibri" pitchFamily="34" charset="0"/>
            </a:endParaRPr>
          </a:p>
          <a:p>
            <a:r>
              <a:rPr lang="en-US" sz="3200" dirty="0" smtClean="0">
                <a:latin typeface="Calibri" pitchFamily="34" charset="0"/>
              </a:rPr>
              <a:t>Include </a:t>
            </a:r>
            <a:r>
              <a:rPr lang="en-US" sz="3200" dirty="0">
                <a:latin typeface="Calibri" pitchFamily="34" charset="0"/>
              </a:rPr>
              <a:t>a Provision that a Decision Denying a </a:t>
            </a:r>
            <a:r>
              <a:rPr lang="en-US" sz="3200" dirty="0" smtClean="0">
                <a:latin typeface="Calibri" pitchFamily="34" charset="0"/>
              </a:rPr>
              <a:t>Sign </a:t>
            </a:r>
            <a:r>
              <a:rPr lang="en-US" sz="3200" dirty="0">
                <a:latin typeface="Calibri" pitchFamily="34" charset="0"/>
              </a:rPr>
              <a:t>Application Permit may be Judicially </a:t>
            </a:r>
            <a:r>
              <a:rPr lang="en-US" sz="3200" dirty="0" smtClean="0">
                <a:latin typeface="Calibri" pitchFamily="34" charset="0"/>
              </a:rPr>
              <a:t>Appealed </a:t>
            </a:r>
            <a:r>
              <a:rPr lang="en-US" sz="3200" dirty="0">
                <a:latin typeface="Calibri" pitchFamily="34" charset="0"/>
              </a:rPr>
              <a:t>within 30 Days</a:t>
            </a:r>
          </a:p>
          <a:p>
            <a:r>
              <a:rPr lang="en-US" sz="2400" dirty="0"/>
              <a:t> </a:t>
            </a:r>
          </a:p>
          <a:p>
            <a:endParaRPr lang="en-US" sz="2400" dirty="0">
              <a:solidFill>
                <a:schemeClr val="accent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1886141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532507" y="2487396"/>
            <a:ext cx="9185564" cy="2554545"/>
          </a:xfrm>
          <a:prstGeom prst="rect">
            <a:avLst/>
          </a:prstGeom>
        </p:spPr>
        <p:txBody>
          <a:bodyPr wrap="square">
            <a:spAutoFit/>
          </a:bodyPr>
          <a:lstStyle/>
          <a:p>
            <a:r>
              <a:rPr lang="en-US" sz="3000" b="1" dirty="0" smtClean="0">
                <a:solidFill>
                  <a:schemeClr val="accent2">
                    <a:lumMod val="75000"/>
                  </a:schemeClr>
                </a:solidFill>
                <a:latin typeface="+mj-lt"/>
                <a:ea typeface="+mj-ea"/>
                <a:cs typeface="+mj-cs"/>
              </a:rPr>
              <a:t>IV.	</a:t>
            </a:r>
            <a:r>
              <a:rPr lang="en-US" sz="3200" b="1" u="sng" dirty="0">
                <a:solidFill>
                  <a:schemeClr val="accent2">
                    <a:lumMod val="75000"/>
                  </a:schemeClr>
                </a:solidFill>
              </a:rPr>
              <a:t>RECENT LAWS ADOPTED BY THE GENERAL </a:t>
            </a:r>
            <a:r>
              <a:rPr lang="en-US" sz="3200" b="1" dirty="0" smtClean="0">
                <a:solidFill>
                  <a:schemeClr val="accent2">
                    <a:lumMod val="75000"/>
                  </a:schemeClr>
                </a:solidFill>
              </a:rPr>
              <a:t>	</a:t>
            </a:r>
            <a:r>
              <a:rPr lang="en-US" sz="3200" b="1" u="sng" dirty="0" smtClean="0">
                <a:solidFill>
                  <a:schemeClr val="accent2">
                    <a:lumMod val="75000"/>
                  </a:schemeClr>
                </a:solidFill>
              </a:rPr>
              <a:t>ASSEMBLY RELATING </a:t>
            </a:r>
            <a:r>
              <a:rPr lang="en-US" sz="3200" b="1" u="sng" dirty="0">
                <a:solidFill>
                  <a:schemeClr val="accent2">
                    <a:lumMod val="75000"/>
                  </a:schemeClr>
                </a:solidFill>
              </a:rPr>
              <a:t>TO ZONING AND </a:t>
            </a:r>
            <a:r>
              <a:rPr lang="en-US" sz="3200" b="1" dirty="0" smtClean="0">
                <a:solidFill>
                  <a:schemeClr val="accent2">
                    <a:lumMod val="75000"/>
                  </a:schemeClr>
                </a:solidFill>
              </a:rPr>
              <a:t>	</a:t>
            </a:r>
            <a:r>
              <a:rPr lang="en-US" sz="3200" b="1" u="sng" dirty="0" smtClean="0">
                <a:solidFill>
                  <a:schemeClr val="accent2">
                    <a:lumMod val="75000"/>
                  </a:schemeClr>
                </a:solidFill>
              </a:rPr>
              <a:t>LAND </a:t>
            </a:r>
            <a:r>
              <a:rPr lang="en-US" sz="3200" b="1" u="sng" dirty="0">
                <a:solidFill>
                  <a:schemeClr val="accent2">
                    <a:lumMod val="75000"/>
                  </a:schemeClr>
                </a:solidFill>
              </a:rPr>
              <a:t>USE</a:t>
            </a:r>
            <a:endParaRPr lang="en-US" sz="3200" b="1" dirty="0">
              <a:solidFill>
                <a:schemeClr val="accent2">
                  <a:lumMod val="75000"/>
                </a:schemeClr>
              </a:solidFill>
            </a:endParaRPr>
          </a:p>
          <a:p>
            <a:endParaRPr lang="en-US" sz="3200" dirty="0" smtClean="0">
              <a:solidFill>
                <a:schemeClr val="accent2">
                  <a:lumMod val="75000"/>
                </a:schemeClr>
              </a:solidFill>
            </a:endParaRPr>
          </a:p>
          <a:p>
            <a:endParaRPr lang="en-US" sz="3200" dirty="0" smtClean="0">
              <a:solidFill>
                <a:schemeClr val="accent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6341432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978659" y="1690843"/>
            <a:ext cx="10202293" cy="4216539"/>
          </a:xfrm>
          <a:prstGeom prst="rect">
            <a:avLst/>
          </a:prstGeom>
        </p:spPr>
        <p:txBody>
          <a:bodyPr wrap="square">
            <a:spAutoFit/>
          </a:bodyPr>
          <a:lstStyle/>
          <a:p>
            <a:r>
              <a:rPr lang="en-US" sz="3200" b="1" dirty="0">
                <a:solidFill>
                  <a:schemeClr val="accent1">
                    <a:lumMod val="75000"/>
                  </a:schemeClr>
                </a:solidFill>
                <a:latin typeface="Dotum" panose="020B0600000101010101" pitchFamily="34" charset="-127"/>
                <a:ea typeface="Dotum" panose="020B0600000101010101" pitchFamily="34" charset="-127"/>
              </a:rPr>
              <a:t>1.	Amendment to Article 2, Chapter </a:t>
            </a:r>
            <a:r>
              <a:rPr lang="en-US" sz="3200" b="1" dirty="0" smtClean="0">
                <a:solidFill>
                  <a:schemeClr val="accent1">
                    <a:lumMod val="75000"/>
                  </a:schemeClr>
                </a:solidFill>
                <a:latin typeface="Dotum" panose="020B0600000101010101" pitchFamily="34" charset="-127"/>
                <a:ea typeface="Dotum" panose="020B0600000101010101" pitchFamily="34" charset="-127"/>
              </a:rPr>
              <a:t>2</a:t>
            </a:r>
            <a:r>
              <a:rPr lang="en-US" sz="3200" b="1" dirty="0">
                <a:solidFill>
                  <a:schemeClr val="accent1">
                    <a:lumMod val="75000"/>
                  </a:schemeClr>
                </a:solidFill>
                <a:latin typeface="Dotum" panose="020B0600000101010101" pitchFamily="34" charset="-127"/>
                <a:ea typeface="Dotum" panose="020B0600000101010101" pitchFamily="34" charset="-127"/>
              </a:rPr>
              <a:t>, Title </a:t>
            </a:r>
            <a:r>
              <a:rPr lang="en-US" sz="3200" b="1" dirty="0" smtClean="0">
                <a:solidFill>
                  <a:schemeClr val="accent1">
                    <a:lumMod val="75000"/>
                  </a:schemeClr>
                </a:solidFill>
                <a:latin typeface="Dotum" panose="020B0600000101010101" pitchFamily="34" charset="-127"/>
                <a:ea typeface="Dotum" panose="020B0600000101010101" pitchFamily="34" charset="-127"/>
              </a:rPr>
              <a:t>8 of 	the </a:t>
            </a:r>
            <a:r>
              <a:rPr lang="en-US" sz="3200" b="1" dirty="0">
                <a:solidFill>
                  <a:schemeClr val="accent1">
                    <a:lumMod val="75000"/>
                  </a:schemeClr>
                </a:solidFill>
                <a:latin typeface="Dotum" panose="020B0600000101010101" pitchFamily="34" charset="-127"/>
                <a:ea typeface="Dotum" panose="020B0600000101010101" pitchFamily="34" charset="-127"/>
              </a:rPr>
              <a:t>O.C.G.A. Relating </a:t>
            </a:r>
            <a:r>
              <a:rPr lang="en-US" sz="3200" b="1" dirty="0" smtClean="0">
                <a:solidFill>
                  <a:schemeClr val="accent1">
                    <a:lumMod val="75000"/>
                  </a:schemeClr>
                </a:solidFill>
                <a:latin typeface="Dotum" panose="020B0600000101010101" pitchFamily="34" charset="-127"/>
                <a:ea typeface="Dotum" panose="020B0600000101010101" pitchFamily="34" charset="-127"/>
              </a:rPr>
              <a:t>to </a:t>
            </a:r>
            <a:r>
              <a:rPr lang="en-US" sz="3200" b="1" dirty="0">
                <a:solidFill>
                  <a:schemeClr val="accent1">
                    <a:lumMod val="75000"/>
                  </a:schemeClr>
                </a:solidFill>
                <a:latin typeface="Dotum" panose="020B0600000101010101" pitchFamily="34" charset="-127"/>
                <a:ea typeface="Dotum" panose="020B0600000101010101" pitchFamily="34" charset="-127"/>
              </a:rPr>
              <a:t>Factory-Built </a:t>
            </a:r>
            <a:r>
              <a:rPr lang="en-US" sz="3200" b="1" dirty="0" smtClean="0">
                <a:solidFill>
                  <a:schemeClr val="accent1">
                    <a:lumMod val="75000"/>
                  </a:schemeClr>
                </a:solidFill>
                <a:latin typeface="Dotum" panose="020B0600000101010101" pitchFamily="34" charset="-127"/>
                <a:ea typeface="Dotum" panose="020B0600000101010101" pitchFamily="34" charset="-127"/>
              </a:rPr>
              <a:t>	Buildings 	and Dwelling </a:t>
            </a:r>
            <a:r>
              <a:rPr lang="en-US" sz="3200" b="1" dirty="0">
                <a:solidFill>
                  <a:schemeClr val="accent1">
                    <a:lumMod val="75000"/>
                  </a:schemeClr>
                </a:solidFill>
                <a:latin typeface="Dotum" panose="020B0600000101010101" pitchFamily="34" charset="-127"/>
                <a:ea typeface="Dotum" panose="020B0600000101010101" pitchFamily="34" charset="-127"/>
              </a:rPr>
              <a:t>Units</a:t>
            </a:r>
          </a:p>
          <a:p>
            <a:endParaRPr lang="en-US" sz="3200" dirty="0" smtClean="0">
              <a:latin typeface="Calibri" pitchFamily="34" charset="0"/>
            </a:endParaRPr>
          </a:p>
          <a:p>
            <a:r>
              <a:rPr lang="en-US" sz="2800" dirty="0" smtClean="0">
                <a:latin typeface="Calibri" pitchFamily="34" charset="0"/>
              </a:rPr>
              <a:t>The</a:t>
            </a:r>
            <a:r>
              <a:rPr lang="en-US" sz="2800" dirty="0" smtClean="0"/>
              <a:t> </a:t>
            </a:r>
            <a:r>
              <a:rPr lang="en-US" sz="2800" dirty="0">
                <a:latin typeface="Calibri" pitchFamily="34" charset="0"/>
              </a:rPr>
              <a:t>Georgia General Assembly amended the Official Code of Georgia to add § 8-2-170 and § 8-2-171.  The amendment applies to the right to install and occupy a pre-owned manufactured home.  It prohibits any county or city from imposing health and safety standards or conditions based on the age of the manufactured home.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7893360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981162" y="1345480"/>
            <a:ext cx="10202293" cy="5078313"/>
          </a:xfrm>
          <a:prstGeom prst="rect">
            <a:avLst/>
          </a:prstGeom>
        </p:spPr>
        <p:txBody>
          <a:bodyPr wrap="square">
            <a:spAutoFit/>
          </a:bodyPr>
          <a:lstStyle/>
          <a:p>
            <a:r>
              <a:rPr lang="en-US" sz="3200" b="1" dirty="0" smtClean="0">
                <a:solidFill>
                  <a:schemeClr val="accent1">
                    <a:lumMod val="75000"/>
                  </a:schemeClr>
                </a:solidFill>
                <a:latin typeface="Dotum" panose="020B0600000101010101" pitchFamily="34" charset="-127"/>
                <a:ea typeface="Dotum" panose="020B0600000101010101" pitchFamily="34" charset="-127"/>
              </a:rPr>
              <a:t>2.	Mobile </a:t>
            </a:r>
            <a:r>
              <a:rPr lang="en-US" sz="3200" b="1" dirty="0">
                <a:solidFill>
                  <a:schemeClr val="accent1">
                    <a:lumMod val="75000"/>
                  </a:schemeClr>
                </a:solidFill>
                <a:latin typeface="Dotum" panose="020B0600000101010101" pitchFamily="34" charset="-127"/>
                <a:ea typeface="Dotum" panose="020B0600000101010101" pitchFamily="34" charset="-127"/>
              </a:rPr>
              <a:t>Broadband Infrastructure Leads to </a:t>
            </a:r>
            <a:r>
              <a:rPr lang="en-US" sz="3200" b="1" dirty="0" smtClean="0">
                <a:solidFill>
                  <a:schemeClr val="accent1">
                    <a:lumMod val="75000"/>
                  </a:schemeClr>
                </a:solidFill>
                <a:latin typeface="Dotum" panose="020B0600000101010101" pitchFamily="34" charset="-127"/>
                <a:ea typeface="Dotum" panose="020B0600000101010101" pitchFamily="34" charset="-127"/>
              </a:rPr>
              <a:t>	Development </a:t>
            </a:r>
            <a:r>
              <a:rPr lang="en-US" sz="3200" b="1" dirty="0">
                <a:solidFill>
                  <a:schemeClr val="accent1">
                    <a:lumMod val="75000"/>
                  </a:schemeClr>
                </a:solidFill>
                <a:latin typeface="Dotum" panose="020B0600000101010101" pitchFamily="34" charset="-127"/>
                <a:ea typeface="Dotum" panose="020B0600000101010101" pitchFamily="34" charset="-127"/>
              </a:rPr>
              <a:t>(BILD) Act, </a:t>
            </a:r>
            <a:endParaRPr lang="en-US" sz="3200" b="1" dirty="0" smtClean="0">
              <a:solidFill>
                <a:schemeClr val="accent1">
                  <a:lumMod val="75000"/>
                </a:schemeClr>
              </a:solidFill>
              <a:latin typeface="Dotum" panose="020B0600000101010101" pitchFamily="34" charset="-127"/>
              <a:ea typeface="Dotum" panose="020B0600000101010101" pitchFamily="34" charset="-127"/>
            </a:endParaRPr>
          </a:p>
          <a:p>
            <a:r>
              <a:rPr lang="en-US" sz="3200" b="1" dirty="0" smtClean="0">
                <a:solidFill>
                  <a:schemeClr val="accent1">
                    <a:lumMod val="75000"/>
                  </a:schemeClr>
                </a:solidFill>
                <a:latin typeface="Dotum" panose="020B0600000101010101" pitchFamily="34" charset="-127"/>
                <a:ea typeface="Dotum" panose="020B0600000101010101" pitchFamily="34" charset="-127"/>
              </a:rPr>
              <a:t>	O.C.G.A</a:t>
            </a:r>
            <a:r>
              <a:rPr lang="en-US" sz="3200" b="1" dirty="0">
                <a:solidFill>
                  <a:schemeClr val="accent1">
                    <a:lumMod val="75000"/>
                  </a:schemeClr>
                </a:solidFill>
                <a:latin typeface="Dotum" panose="020B0600000101010101" pitchFamily="34" charset="-127"/>
                <a:ea typeface="Dotum" panose="020B0600000101010101" pitchFamily="34" charset="-127"/>
              </a:rPr>
              <a:t>. § </a:t>
            </a:r>
            <a:r>
              <a:rPr lang="en-US" sz="3200" b="1" dirty="0" smtClean="0">
                <a:solidFill>
                  <a:schemeClr val="accent1">
                    <a:lumMod val="75000"/>
                  </a:schemeClr>
                </a:solidFill>
                <a:latin typeface="Dotum" panose="020B0600000101010101" pitchFamily="34" charset="-127"/>
                <a:ea typeface="Dotum" panose="020B0600000101010101" pitchFamily="34" charset="-127"/>
              </a:rPr>
              <a:t>36-66b-1 </a:t>
            </a:r>
            <a:r>
              <a:rPr lang="en-US" sz="3200" b="1" dirty="0">
                <a:solidFill>
                  <a:schemeClr val="accent1">
                    <a:lumMod val="75000"/>
                  </a:schemeClr>
                </a:solidFill>
                <a:latin typeface="Dotum" panose="020B0600000101010101" pitchFamily="34" charset="-127"/>
                <a:ea typeface="Dotum" panose="020B0600000101010101" pitchFamily="34" charset="-127"/>
              </a:rPr>
              <a:t>et seq.</a:t>
            </a:r>
          </a:p>
          <a:p>
            <a:endParaRPr lang="en-US" sz="3200" dirty="0" smtClean="0">
              <a:latin typeface="Calibri" pitchFamily="34" charset="0"/>
            </a:endParaRPr>
          </a:p>
          <a:p>
            <a:r>
              <a:rPr lang="en-US" sz="2400" dirty="0">
                <a:latin typeface="Calibri" pitchFamily="34" charset="0"/>
              </a:rPr>
              <a:t>This act provides that applications for collocation or modification of a wireless facility entitled to a streamlined process under the code may only be reviewed for conformance with an applicable site plan and building permit requirements, including zoning and land use conformity, but shall not be subject to the issuance of additional zoning, land use, or special use permit beyond the initial zoning, land use, or special use permit approvals issued for the wireless support structure or wireless facility.  </a:t>
            </a:r>
          </a:p>
          <a:p>
            <a:endParaRPr lang="en-US" sz="2800" dirty="0" smtClean="0">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2935318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970146" y="1114127"/>
            <a:ext cx="10202293" cy="5139869"/>
          </a:xfrm>
          <a:prstGeom prst="rect">
            <a:avLst/>
          </a:prstGeom>
        </p:spPr>
        <p:txBody>
          <a:bodyPr wrap="square">
            <a:spAutoFit/>
          </a:bodyPr>
          <a:lstStyle/>
          <a:p>
            <a:r>
              <a:rPr lang="en-US" sz="3200" b="1" dirty="0" smtClean="0">
                <a:solidFill>
                  <a:schemeClr val="accent1">
                    <a:lumMod val="75000"/>
                  </a:schemeClr>
                </a:solidFill>
                <a:latin typeface="Dotum" panose="020B0600000101010101" pitchFamily="34" charset="-127"/>
                <a:ea typeface="Dotum" panose="020B0600000101010101" pitchFamily="34" charset="-127"/>
              </a:rPr>
              <a:t>3. 	Amendments </a:t>
            </a:r>
            <a:r>
              <a:rPr lang="en-US" sz="3200" b="1" dirty="0">
                <a:solidFill>
                  <a:schemeClr val="accent1">
                    <a:lumMod val="75000"/>
                  </a:schemeClr>
                </a:solidFill>
                <a:latin typeface="Dotum" panose="020B0600000101010101" pitchFamily="34" charset="-127"/>
                <a:ea typeface="Dotum" panose="020B0600000101010101" pitchFamily="34" charset="-127"/>
              </a:rPr>
              <a:t>to O.C.G.A. §§ 8-2-111 and </a:t>
            </a:r>
            <a:r>
              <a:rPr lang="en-US" sz="3200" b="1" dirty="0" smtClean="0">
                <a:solidFill>
                  <a:schemeClr val="accent1">
                    <a:lumMod val="75000"/>
                  </a:schemeClr>
                </a:solidFill>
                <a:latin typeface="Dotum" panose="020B0600000101010101" pitchFamily="34" charset="-127"/>
                <a:ea typeface="Dotum" panose="020B0600000101010101" pitchFamily="34" charset="-127"/>
              </a:rPr>
              <a:t>	</a:t>
            </a:r>
          </a:p>
          <a:p>
            <a:r>
              <a:rPr lang="en-US" sz="3200" b="1" dirty="0" smtClean="0">
                <a:solidFill>
                  <a:schemeClr val="accent1">
                    <a:lumMod val="75000"/>
                  </a:schemeClr>
                </a:solidFill>
                <a:latin typeface="Dotum" panose="020B0600000101010101" pitchFamily="34" charset="-127"/>
                <a:ea typeface="Dotum" panose="020B0600000101010101" pitchFamily="34" charset="-127"/>
              </a:rPr>
              <a:t>	8-2-112 </a:t>
            </a:r>
            <a:r>
              <a:rPr lang="en-US" sz="3200" b="1" dirty="0">
                <a:solidFill>
                  <a:schemeClr val="accent1">
                    <a:lumMod val="75000"/>
                  </a:schemeClr>
                </a:solidFill>
                <a:latin typeface="Dotum" panose="020B0600000101010101" pitchFamily="34" charset="-127"/>
                <a:ea typeface="Dotum" panose="020B0600000101010101" pitchFamily="34" charset="-127"/>
              </a:rPr>
              <a:t>Establishing Limitations on Local </a:t>
            </a:r>
            <a:r>
              <a:rPr lang="en-US" sz="3200" b="1" dirty="0" smtClean="0">
                <a:solidFill>
                  <a:schemeClr val="accent1">
                    <a:lumMod val="75000"/>
                  </a:schemeClr>
                </a:solidFill>
                <a:latin typeface="Dotum" panose="020B0600000101010101" pitchFamily="34" charset="-127"/>
                <a:ea typeface="Dotum" panose="020B0600000101010101" pitchFamily="34" charset="-127"/>
              </a:rPr>
              <a:t>	Governments </a:t>
            </a:r>
            <a:r>
              <a:rPr lang="en-US" sz="3200" b="1" dirty="0">
                <a:solidFill>
                  <a:schemeClr val="accent1">
                    <a:lumMod val="75000"/>
                  </a:schemeClr>
                </a:solidFill>
                <a:latin typeface="Dotum" panose="020B0600000101010101" pitchFamily="34" charset="-127"/>
                <a:ea typeface="Dotum" panose="020B0600000101010101" pitchFamily="34" charset="-127"/>
              </a:rPr>
              <a:t>and Restricting Residential </a:t>
            </a:r>
            <a:r>
              <a:rPr lang="en-US" sz="3200" b="1" dirty="0" smtClean="0">
                <a:solidFill>
                  <a:schemeClr val="accent1">
                    <a:lumMod val="75000"/>
                  </a:schemeClr>
                </a:solidFill>
                <a:latin typeface="Dotum" panose="020B0600000101010101" pitchFamily="34" charset="-127"/>
                <a:ea typeface="Dotum" panose="020B0600000101010101" pitchFamily="34" charset="-127"/>
              </a:rPr>
              <a:t>	Industrialized </a:t>
            </a:r>
            <a:r>
              <a:rPr lang="en-US" sz="3200" b="1" dirty="0">
                <a:solidFill>
                  <a:schemeClr val="accent1">
                    <a:lumMod val="75000"/>
                  </a:schemeClr>
                </a:solidFill>
                <a:latin typeface="Dotum" panose="020B0600000101010101" pitchFamily="34" charset="-127"/>
                <a:ea typeface="Dotum" panose="020B0600000101010101" pitchFamily="34" charset="-127"/>
              </a:rPr>
              <a:t>Buildings</a:t>
            </a:r>
          </a:p>
          <a:p>
            <a:endParaRPr lang="en-US" sz="3200" dirty="0" smtClean="0">
              <a:latin typeface="Calibri" pitchFamily="34" charset="0"/>
            </a:endParaRPr>
          </a:p>
          <a:p>
            <a:r>
              <a:rPr lang="en-US" sz="2400" dirty="0">
                <a:latin typeface="Calibri" pitchFamily="34" charset="0"/>
              </a:rPr>
              <a:t>The act provides that all industrialized buildings and residential industrialized buildings bearing the insignia of approval issued by the commissioner of community affairs are deemed to comply with minimum standard codes and all ordinances and regulations enacted by any local government.  It specifically prohibits any local government from excluding residential industrialized buildings from any residential district solely because the building is a residential industrialized building.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0384572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510148" y="1794674"/>
            <a:ext cx="8936182" cy="3293209"/>
          </a:xfrm>
          <a:prstGeom prst="rect">
            <a:avLst/>
          </a:prstGeom>
        </p:spPr>
        <p:txBody>
          <a:bodyPr wrap="square">
            <a:spAutoFit/>
          </a:bodyPr>
          <a:lstStyle/>
          <a:p>
            <a:r>
              <a:rPr lang="en-US" sz="3000" b="1" dirty="0" smtClean="0">
                <a:solidFill>
                  <a:schemeClr val="accent2">
                    <a:lumMod val="75000"/>
                  </a:schemeClr>
                </a:solidFill>
                <a:latin typeface="+mj-lt"/>
                <a:ea typeface="+mj-ea"/>
                <a:cs typeface="+mj-cs"/>
              </a:rPr>
              <a:t>V.	</a:t>
            </a:r>
            <a:r>
              <a:rPr lang="en-US" sz="3200" b="1" u="sng" dirty="0" smtClean="0">
                <a:solidFill>
                  <a:schemeClr val="accent2">
                    <a:lumMod val="75000"/>
                  </a:schemeClr>
                </a:solidFill>
              </a:rPr>
              <a:t>LEGISLATIVE </a:t>
            </a:r>
            <a:r>
              <a:rPr lang="en-US" sz="3200" b="1" u="sng" dirty="0">
                <a:solidFill>
                  <a:schemeClr val="accent2">
                    <a:lumMod val="75000"/>
                  </a:schemeClr>
                </a:solidFill>
              </a:rPr>
              <a:t>v. </a:t>
            </a:r>
            <a:r>
              <a:rPr lang="en-US" sz="3200" b="1" u="sng" dirty="0" smtClean="0">
                <a:solidFill>
                  <a:schemeClr val="accent2">
                    <a:lumMod val="75000"/>
                  </a:schemeClr>
                </a:solidFill>
              </a:rPr>
              <a:t>ADMINISTRATIVE </a:t>
            </a:r>
          </a:p>
          <a:p>
            <a:r>
              <a:rPr lang="en-US" sz="3200" b="1" dirty="0" smtClean="0">
                <a:solidFill>
                  <a:schemeClr val="accent2">
                    <a:lumMod val="75000"/>
                  </a:schemeClr>
                </a:solidFill>
              </a:rPr>
              <a:t>	</a:t>
            </a:r>
            <a:r>
              <a:rPr lang="en-US" sz="3200" b="1" u="sng" dirty="0" smtClean="0">
                <a:solidFill>
                  <a:schemeClr val="accent2">
                    <a:lumMod val="75000"/>
                  </a:schemeClr>
                </a:solidFill>
              </a:rPr>
              <a:t>DECISION-MAKING</a:t>
            </a:r>
            <a:endParaRPr lang="en-US" sz="3200" u="sng" dirty="0">
              <a:solidFill>
                <a:schemeClr val="accent2">
                  <a:lumMod val="75000"/>
                </a:schemeClr>
              </a:solidFill>
            </a:endParaRPr>
          </a:p>
          <a:p>
            <a:pPr lvl="0"/>
            <a:endParaRPr lang="en-US" sz="3200" b="1" u="sng" dirty="0" smtClean="0"/>
          </a:p>
          <a:p>
            <a:r>
              <a:rPr lang="en-US" sz="4000" b="1" dirty="0">
                <a:solidFill>
                  <a:schemeClr val="accent1">
                    <a:lumMod val="75000"/>
                  </a:schemeClr>
                </a:solidFill>
                <a:latin typeface="Dotum" panose="020B0600000101010101" pitchFamily="34" charset="-127"/>
                <a:ea typeface="Dotum" panose="020B0600000101010101" pitchFamily="34" charset="-127"/>
              </a:rPr>
              <a:t>Appeals of Administrative Decisions </a:t>
            </a:r>
            <a:endParaRPr lang="en-US" sz="4000" b="1" dirty="0" smtClean="0">
              <a:solidFill>
                <a:schemeClr val="accent1">
                  <a:lumMod val="75000"/>
                </a:schemeClr>
              </a:solidFill>
              <a:latin typeface="Dotum" panose="020B0600000101010101" pitchFamily="34" charset="-127"/>
              <a:ea typeface="Dotum" panose="020B0600000101010101" pitchFamily="34" charset="-127"/>
            </a:endParaRPr>
          </a:p>
          <a:p>
            <a:r>
              <a:rPr lang="en-US" sz="4000" b="1" dirty="0" smtClean="0">
                <a:solidFill>
                  <a:schemeClr val="accent1">
                    <a:lumMod val="75000"/>
                  </a:schemeClr>
                </a:solidFill>
                <a:latin typeface="Dotum" panose="020B0600000101010101" pitchFamily="34" charset="-127"/>
                <a:ea typeface="Dotum" panose="020B0600000101010101" pitchFamily="34" charset="-127"/>
              </a:rPr>
              <a:t>to </a:t>
            </a:r>
            <a:r>
              <a:rPr lang="en-US" sz="4000" b="1" dirty="0">
                <a:solidFill>
                  <a:schemeClr val="accent1">
                    <a:lumMod val="75000"/>
                  </a:schemeClr>
                </a:solidFill>
                <a:latin typeface="Dotum" panose="020B0600000101010101" pitchFamily="34" charset="-127"/>
                <a:ea typeface="Dotum" panose="020B0600000101010101" pitchFamily="34" charset="-127"/>
              </a:rPr>
              <a:t>the Superior Court</a:t>
            </a:r>
          </a:p>
          <a:p>
            <a:r>
              <a:rPr lang="en-US" sz="3200"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10926556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1">
          <a:gsLst>
            <a:gs pos="0">
              <a:schemeClr val="bg2"/>
            </a:gs>
            <a:gs pos="62000">
              <a:schemeClr val="bg2">
                <a:tint val="92000"/>
                <a:shade val="66000"/>
                <a:satMod val="110000"/>
                <a:lumMod val="80000"/>
              </a:schemeClr>
            </a:gs>
            <a:gs pos="100000">
              <a:schemeClr val="accent3"/>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1555708" y="1927705"/>
            <a:ext cx="9185564" cy="3336298"/>
          </a:xfrm>
          <a:prstGeom prst="rect">
            <a:avLst/>
          </a:prstGeom>
        </p:spPr>
        <p:txBody>
          <a:bodyPr wrap="square">
            <a:spAutoFit/>
          </a:bodyPr>
          <a:lstStyle/>
          <a:p>
            <a:pPr>
              <a:spcBef>
                <a:spcPct val="0"/>
              </a:spcBef>
            </a:pPr>
            <a:r>
              <a:rPr lang="en-US" sz="3000" b="1" dirty="0" smtClean="0">
                <a:solidFill>
                  <a:schemeClr val="accent2">
                    <a:lumMod val="75000"/>
                  </a:schemeClr>
                </a:solidFill>
                <a:latin typeface="+mj-lt"/>
                <a:ea typeface="+mj-ea"/>
                <a:cs typeface="+mj-cs"/>
              </a:rPr>
              <a:t>I.	</a:t>
            </a:r>
            <a:r>
              <a:rPr lang="en-US" sz="3000" b="1" u="sng" dirty="0" smtClean="0">
                <a:solidFill>
                  <a:schemeClr val="accent2">
                    <a:lumMod val="75000"/>
                  </a:schemeClr>
                </a:solidFill>
                <a:latin typeface="+mj-lt"/>
                <a:ea typeface="+mj-ea"/>
                <a:cs typeface="+mj-cs"/>
              </a:rPr>
              <a:t>AMENDMENTS </a:t>
            </a:r>
            <a:r>
              <a:rPr lang="en-US" sz="3000" b="1" u="sng" dirty="0">
                <a:solidFill>
                  <a:schemeClr val="accent2">
                    <a:lumMod val="75000"/>
                  </a:schemeClr>
                </a:solidFill>
                <a:latin typeface="+mj-lt"/>
                <a:ea typeface="+mj-ea"/>
                <a:cs typeface="+mj-cs"/>
              </a:rPr>
              <a:t>TO THE OPEN AND PUBLIC </a:t>
            </a:r>
            <a:r>
              <a:rPr lang="en-US" sz="3000" b="1" dirty="0" smtClean="0">
                <a:solidFill>
                  <a:schemeClr val="accent2">
                    <a:lumMod val="75000"/>
                  </a:schemeClr>
                </a:solidFill>
                <a:latin typeface="+mj-lt"/>
                <a:ea typeface="+mj-ea"/>
                <a:cs typeface="+mj-cs"/>
              </a:rPr>
              <a:t>	</a:t>
            </a:r>
            <a:r>
              <a:rPr lang="en-US" sz="3000" b="1" u="sng" dirty="0" smtClean="0">
                <a:solidFill>
                  <a:schemeClr val="accent2">
                    <a:lumMod val="75000"/>
                  </a:schemeClr>
                </a:solidFill>
                <a:latin typeface="+mj-lt"/>
                <a:ea typeface="+mj-ea"/>
                <a:cs typeface="+mj-cs"/>
              </a:rPr>
              <a:t>MEETINGS </a:t>
            </a:r>
            <a:r>
              <a:rPr lang="en-US" sz="3000" b="1" u="sng" dirty="0">
                <a:solidFill>
                  <a:schemeClr val="accent2">
                    <a:lumMod val="75000"/>
                  </a:schemeClr>
                </a:solidFill>
                <a:latin typeface="+mj-lt"/>
                <a:ea typeface="+mj-ea"/>
                <a:cs typeface="+mj-cs"/>
              </a:rPr>
              <a:t>ACT, O.C.G.A. Chapter 50-14</a:t>
            </a:r>
          </a:p>
          <a:p>
            <a:pPr lvl="0"/>
            <a:r>
              <a:rPr lang="en-US" sz="2800" b="1" dirty="0">
                <a:solidFill>
                  <a:srgbClr val="FFFF00"/>
                </a:solidFill>
                <a:latin typeface="Calibri" pitchFamily="34" charset="0"/>
              </a:rPr>
              <a:t>	</a:t>
            </a:r>
          </a:p>
          <a:p>
            <a:pPr marL="68580">
              <a:spcBef>
                <a:spcPct val="20000"/>
              </a:spcBef>
              <a:buClr>
                <a:schemeClr val="accent1"/>
              </a:buClr>
              <a:buSzPct val="76000"/>
            </a:pPr>
            <a:r>
              <a:rPr lang="en-US" sz="3500" b="1" dirty="0">
                <a:solidFill>
                  <a:schemeClr val="accent1">
                    <a:lumMod val="75000"/>
                  </a:schemeClr>
                </a:solidFill>
                <a:latin typeface="Dotum" panose="020B0600000101010101" pitchFamily="34" charset="-127"/>
                <a:ea typeface="Dotum" panose="020B0600000101010101" pitchFamily="34" charset="-127"/>
              </a:rPr>
              <a:t>Who is subject to the act?</a:t>
            </a:r>
          </a:p>
          <a:p>
            <a:pPr marL="68580">
              <a:spcBef>
                <a:spcPct val="20000"/>
              </a:spcBef>
              <a:buClr>
                <a:schemeClr val="accent1"/>
              </a:buClr>
              <a:buSzPct val="76000"/>
            </a:pPr>
            <a:r>
              <a:rPr lang="en-US" sz="2400" dirty="0">
                <a:solidFill>
                  <a:schemeClr val="tx2"/>
                </a:solidFill>
              </a:rPr>
              <a:t> </a:t>
            </a:r>
            <a:endParaRPr lang="en-US" sz="2400" dirty="0"/>
          </a:p>
          <a:p>
            <a:pPr marL="457200" indent="-457200">
              <a:buFont typeface="Arial" panose="020B0604020202020204" pitchFamily="34" charset="0"/>
              <a:buChar char="•"/>
            </a:pPr>
            <a:r>
              <a:rPr lang="en-US" sz="2600" dirty="0">
                <a:latin typeface="Calibri" pitchFamily="34" charset="0"/>
              </a:rPr>
              <a:t>Every county, municipality, commission, agency, board, department or authority of each county or municipality.</a:t>
            </a:r>
            <a:endParaRPr lang="en-US" sz="2500" dirty="0">
              <a:latin typeface="Calibri"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3455392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22211" y="1426104"/>
            <a:ext cx="9939057" cy="4524315"/>
          </a:xfrm>
          <a:prstGeom prst="rect">
            <a:avLst/>
          </a:prstGeom>
        </p:spPr>
        <p:txBody>
          <a:bodyPr wrap="square">
            <a:spAutoFit/>
          </a:bodyPr>
          <a:lstStyle/>
          <a:p>
            <a:r>
              <a:rPr lang="en-US" sz="3600" b="1" u="sng" dirty="0">
                <a:solidFill>
                  <a:schemeClr val="accent1">
                    <a:lumMod val="75000"/>
                  </a:schemeClr>
                </a:solidFill>
                <a:latin typeface="Dotum" panose="020B0600000101010101" pitchFamily="34" charset="-127"/>
                <a:ea typeface="Dotum" panose="020B0600000101010101" pitchFamily="34" charset="-127"/>
              </a:rPr>
              <a:t>Druid Hills Civic Association Inc. v. Buckler</a:t>
            </a:r>
            <a:r>
              <a:rPr lang="en-US" sz="3600" b="1" dirty="0">
                <a:solidFill>
                  <a:schemeClr val="accent1">
                    <a:lumMod val="75000"/>
                  </a:schemeClr>
                </a:solidFill>
                <a:latin typeface="Dotum" panose="020B0600000101010101" pitchFamily="34" charset="-127"/>
                <a:ea typeface="Dotum" panose="020B0600000101010101" pitchFamily="34" charset="-127"/>
              </a:rPr>
              <a:t>, --- </a:t>
            </a:r>
            <a:r>
              <a:rPr lang="en-US" sz="3600" b="1" dirty="0" err="1">
                <a:solidFill>
                  <a:schemeClr val="accent1">
                    <a:lumMod val="75000"/>
                  </a:schemeClr>
                </a:solidFill>
                <a:latin typeface="Dotum" panose="020B0600000101010101" pitchFamily="34" charset="-127"/>
                <a:ea typeface="Dotum" panose="020B0600000101010101" pitchFamily="34" charset="-127"/>
              </a:rPr>
              <a:t>Ga.App</a:t>
            </a:r>
            <a:r>
              <a:rPr lang="en-US" sz="3600" b="1" dirty="0">
                <a:solidFill>
                  <a:schemeClr val="accent1">
                    <a:lumMod val="75000"/>
                  </a:schemeClr>
                </a:solidFill>
                <a:latin typeface="Dotum" panose="020B0600000101010101" pitchFamily="34" charset="-127"/>
                <a:ea typeface="Dotum" panose="020B0600000101010101" pitchFamily="34" charset="-127"/>
              </a:rPr>
              <a:t>. --- (decided July 10, 2014</a:t>
            </a:r>
            <a:r>
              <a:rPr lang="en-US" sz="3600" b="1" dirty="0" smtClean="0">
                <a:solidFill>
                  <a:schemeClr val="accent1">
                    <a:lumMod val="75000"/>
                  </a:schemeClr>
                </a:solidFill>
                <a:latin typeface="Dotum" panose="020B0600000101010101" pitchFamily="34" charset="-127"/>
                <a:ea typeface="Dotum" panose="020B0600000101010101" pitchFamily="34" charset="-127"/>
              </a:rPr>
              <a:t>)</a:t>
            </a:r>
            <a:endParaRPr lang="en-US" sz="3600" b="1" dirty="0">
              <a:solidFill>
                <a:schemeClr val="accent1">
                  <a:lumMod val="75000"/>
                </a:schemeClr>
              </a:solidFill>
              <a:latin typeface="Dotum" panose="020B0600000101010101" pitchFamily="34" charset="-127"/>
              <a:ea typeface="Dotum" panose="020B0600000101010101" pitchFamily="34" charset="-127"/>
            </a:endParaRPr>
          </a:p>
          <a:p>
            <a:r>
              <a:rPr lang="en-US" sz="2400" dirty="0"/>
              <a:t> </a:t>
            </a:r>
          </a:p>
          <a:p>
            <a:r>
              <a:rPr lang="en-US" sz="3200" dirty="0">
                <a:latin typeface="Calibri" pitchFamily="34" charset="0"/>
              </a:rPr>
              <a:t>In administrative or quasi-judicial decisions (such as a variance or building permit) no new evidence may be introduced to the court or otherwise admitted into evidence.  The only evidence to be considered by the court is that introduced at the administrative hearing before the local governing board or agency</a:t>
            </a:r>
            <a:r>
              <a:rPr lang="en-US" sz="3200" dirty="0" smtClean="0">
                <a:latin typeface="Calibri" pitchFamily="34" charset="0"/>
              </a:rPr>
              <a:t>.</a:t>
            </a:r>
            <a:endParaRPr lang="en-US" sz="3200" dirty="0">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4711063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16869" y="1697686"/>
            <a:ext cx="9939057" cy="3785652"/>
          </a:xfrm>
          <a:prstGeom prst="rect">
            <a:avLst/>
          </a:prstGeom>
        </p:spPr>
        <p:txBody>
          <a:bodyPr wrap="square">
            <a:spAutoFit/>
          </a:bodyPr>
          <a:lstStyle/>
          <a:p>
            <a:r>
              <a:rPr lang="en-US" sz="4000" b="1" u="sng" dirty="0">
                <a:solidFill>
                  <a:schemeClr val="accent1">
                    <a:lumMod val="75000"/>
                  </a:schemeClr>
                </a:solidFill>
                <a:latin typeface="Dotum" panose="020B0600000101010101" pitchFamily="34" charset="-127"/>
                <a:ea typeface="Dotum" panose="020B0600000101010101" pitchFamily="34" charset="-127"/>
              </a:rPr>
              <a:t>City of Statesboro v. Dickens</a:t>
            </a:r>
            <a:r>
              <a:rPr lang="en-US" sz="4000" b="1" dirty="0">
                <a:solidFill>
                  <a:schemeClr val="accent1">
                    <a:lumMod val="75000"/>
                  </a:schemeClr>
                </a:solidFill>
                <a:latin typeface="Dotum" panose="020B0600000101010101" pitchFamily="34" charset="-127"/>
                <a:ea typeface="Dotum" panose="020B0600000101010101" pitchFamily="34" charset="-127"/>
              </a:rPr>
              <a:t>, 293 Ga. 540 (2013</a:t>
            </a:r>
            <a:r>
              <a:rPr lang="en-US" sz="4000" b="1" dirty="0" smtClean="0">
                <a:solidFill>
                  <a:schemeClr val="accent1">
                    <a:lumMod val="75000"/>
                  </a:schemeClr>
                </a:solidFill>
                <a:latin typeface="Dotum" panose="020B0600000101010101" pitchFamily="34" charset="-127"/>
                <a:ea typeface="Dotum" panose="020B0600000101010101" pitchFamily="34" charset="-127"/>
              </a:rPr>
              <a:t>)</a:t>
            </a:r>
            <a:endParaRPr lang="en-US" sz="4000" b="1" dirty="0">
              <a:solidFill>
                <a:schemeClr val="accent1">
                  <a:lumMod val="75000"/>
                </a:schemeClr>
              </a:solidFill>
              <a:latin typeface="Dotum" panose="020B0600000101010101" pitchFamily="34" charset="-127"/>
              <a:ea typeface="Dotum" panose="020B0600000101010101" pitchFamily="34" charset="-127"/>
            </a:endParaRPr>
          </a:p>
          <a:p>
            <a:endParaRPr lang="en-US" sz="3200" b="1" dirty="0" smtClean="0"/>
          </a:p>
          <a:p>
            <a:r>
              <a:rPr lang="en-US" sz="3200" dirty="0">
                <a:latin typeface="Calibri" pitchFamily="34" charset="0"/>
              </a:rPr>
              <a:t>A local ordinance may provide and thus require that an appeal of a decision regarding a permit, such as a variance, must proceed to superior court only by writ of certiorari.  </a:t>
            </a:r>
          </a:p>
          <a:p>
            <a:endParaRPr lang="en-US" sz="3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4145748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16869" y="1697686"/>
            <a:ext cx="9939057" cy="3908762"/>
          </a:xfrm>
          <a:prstGeom prst="rect">
            <a:avLst/>
          </a:prstGeom>
        </p:spPr>
        <p:txBody>
          <a:bodyPr wrap="square">
            <a:spAutoFit/>
          </a:bodyPr>
          <a:lstStyle/>
          <a:p>
            <a:r>
              <a:rPr lang="en-US" sz="4000" b="1" u="sng" dirty="0">
                <a:solidFill>
                  <a:schemeClr val="accent1">
                    <a:lumMod val="75000"/>
                  </a:schemeClr>
                </a:solidFill>
                <a:latin typeface="Dotum" panose="020B0600000101010101" pitchFamily="34" charset="-127"/>
                <a:ea typeface="Dotum" panose="020B0600000101010101" pitchFamily="34" charset="-127"/>
              </a:rPr>
              <a:t>Mortgage Alliance Corporation v. Pickens County</a:t>
            </a:r>
            <a:r>
              <a:rPr lang="en-US" sz="4000" b="1" dirty="0">
                <a:solidFill>
                  <a:schemeClr val="accent1">
                    <a:lumMod val="75000"/>
                  </a:schemeClr>
                </a:solidFill>
                <a:latin typeface="Dotum" panose="020B0600000101010101" pitchFamily="34" charset="-127"/>
                <a:ea typeface="Dotum" panose="020B0600000101010101" pitchFamily="34" charset="-127"/>
              </a:rPr>
              <a:t>, 294 Ga. 212 (2013</a:t>
            </a:r>
            <a:r>
              <a:rPr lang="en-US" sz="4000" b="1" dirty="0" smtClean="0">
                <a:solidFill>
                  <a:schemeClr val="accent1">
                    <a:lumMod val="75000"/>
                  </a:schemeClr>
                </a:solidFill>
                <a:latin typeface="Dotum" panose="020B0600000101010101" pitchFamily="34" charset="-127"/>
                <a:ea typeface="Dotum" panose="020B0600000101010101" pitchFamily="34" charset="-127"/>
              </a:rPr>
              <a:t>)</a:t>
            </a:r>
          </a:p>
          <a:p>
            <a:endParaRPr lang="en-US" sz="4000" b="1" u="sng" dirty="0">
              <a:solidFill>
                <a:schemeClr val="accent1">
                  <a:lumMod val="75000"/>
                </a:schemeClr>
              </a:solidFill>
              <a:latin typeface="Dotum" panose="020B0600000101010101" pitchFamily="34" charset="-127"/>
              <a:ea typeface="Dotum" panose="020B0600000101010101" pitchFamily="34" charset="-127"/>
            </a:endParaRPr>
          </a:p>
          <a:p>
            <a:r>
              <a:rPr lang="en-US" sz="3200" dirty="0">
                <a:latin typeface="Calibri" pitchFamily="34" charset="0"/>
              </a:rPr>
              <a:t>Appeals of administrative decisions by local government must be filed in the superior court within 30 days that the decision is reduced to writing and signed by the appropriate official.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5179913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853632" y="686304"/>
            <a:ext cx="10520950" cy="5663089"/>
          </a:xfrm>
          <a:prstGeom prst="rect">
            <a:avLst/>
          </a:prstGeom>
        </p:spPr>
        <p:txBody>
          <a:bodyPr wrap="square">
            <a:spAutoFit/>
          </a:bodyPr>
          <a:lstStyle/>
          <a:p>
            <a:endParaRPr lang="en-US" sz="1000" b="1" u="sng" dirty="0" smtClean="0">
              <a:solidFill>
                <a:schemeClr val="accent1">
                  <a:lumMod val="75000"/>
                </a:schemeClr>
              </a:solidFill>
              <a:latin typeface="Dotum" panose="020B0600000101010101" pitchFamily="34" charset="-127"/>
              <a:ea typeface="Dotum" panose="020B0600000101010101" pitchFamily="34" charset="-127"/>
            </a:endParaRPr>
          </a:p>
          <a:p>
            <a:r>
              <a:rPr lang="en-US" sz="3200" b="1" u="sng" dirty="0" smtClean="0">
                <a:solidFill>
                  <a:schemeClr val="accent1">
                    <a:lumMod val="75000"/>
                  </a:schemeClr>
                </a:solidFill>
                <a:latin typeface="Dotum" panose="020B0600000101010101" pitchFamily="34" charset="-127"/>
                <a:ea typeface="Dotum" panose="020B0600000101010101" pitchFamily="34" charset="-127"/>
              </a:rPr>
              <a:t>Jackson </a:t>
            </a:r>
            <a:r>
              <a:rPr lang="en-US" sz="3200" b="1" u="sng" dirty="0">
                <a:solidFill>
                  <a:schemeClr val="accent1">
                    <a:lumMod val="75000"/>
                  </a:schemeClr>
                </a:solidFill>
                <a:latin typeface="Dotum" panose="020B0600000101010101" pitchFamily="34" charset="-127"/>
                <a:ea typeface="Dotum" panose="020B0600000101010101" pitchFamily="34" charset="-127"/>
              </a:rPr>
              <a:t>v. Spalding County</a:t>
            </a:r>
            <a:r>
              <a:rPr lang="en-US" sz="3200" b="1" dirty="0">
                <a:solidFill>
                  <a:schemeClr val="accent1">
                    <a:lumMod val="75000"/>
                  </a:schemeClr>
                </a:solidFill>
                <a:latin typeface="Dotum" panose="020B0600000101010101" pitchFamily="34" charset="-127"/>
                <a:ea typeface="Dotum" panose="020B0600000101010101" pitchFamily="34" charset="-127"/>
              </a:rPr>
              <a:t>, 265 Ga. 792, 462 S.E.2d 361 (1995</a:t>
            </a:r>
            <a:r>
              <a:rPr lang="en-US" sz="3200" b="1" dirty="0" smtClean="0">
                <a:solidFill>
                  <a:schemeClr val="accent1">
                    <a:lumMod val="75000"/>
                  </a:schemeClr>
                </a:solidFill>
                <a:latin typeface="Dotum" panose="020B0600000101010101" pitchFamily="34" charset="-127"/>
                <a:ea typeface="Dotum" panose="020B0600000101010101" pitchFamily="34" charset="-127"/>
              </a:rPr>
              <a:t>)</a:t>
            </a:r>
          </a:p>
          <a:p>
            <a:endParaRPr lang="en-US" sz="800" b="1" dirty="0">
              <a:solidFill>
                <a:schemeClr val="accent1">
                  <a:lumMod val="75000"/>
                </a:schemeClr>
              </a:solidFill>
              <a:latin typeface="Dotum" panose="020B0600000101010101" pitchFamily="34" charset="-127"/>
              <a:ea typeface="Dotum" panose="020B0600000101010101" pitchFamily="34" charset="-127"/>
            </a:endParaRPr>
          </a:p>
          <a:p>
            <a:r>
              <a:rPr lang="en-US" sz="2800" dirty="0">
                <a:latin typeface="Calibri" pitchFamily="34" charset="0"/>
              </a:rPr>
              <a:t>The court found that the due process requirements were met in that:  (1) the board gave notice of the hearings; (2) the plaintiffs were allowed to explain their reasons for requesting the variance; (3) they presented evidence in support of the application, “including letters, photographs, plats, and schedules of property values in the community”; (4) they answered questions from board members; (5) a verbatim transcript or detailed account of the hearing was available and formed an adequate basis for judicial review; and (6) the board explained to the plaintiffs the reasons for the denial and put that in writing.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2876983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58107" y="1383785"/>
            <a:ext cx="9878291" cy="5262979"/>
          </a:xfrm>
          <a:prstGeom prst="rect">
            <a:avLst/>
          </a:prstGeom>
        </p:spPr>
        <p:txBody>
          <a:bodyPr wrap="square">
            <a:spAutoFit/>
          </a:bodyPr>
          <a:lstStyle/>
          <a:p>
            <a:r>
              <a:rPr lang="en-US" sz="3200" b="1" dirty="0">
                <a:solidFill>
                  <a:schemeClr val="accent2">
                    <a:lumMod val="75000"/>
                  </a:schemeClr>
                </a:solidFill>
              </a:rPr>
              <a:t>VI.	</a:t>
            </a:r>
            <a:r>
              <a:rPr lang="en-US" sz="3200" b="1" u="sng" dirty="0">
                <a:solidFill>
                  <a:schemeClr val="accent2">
                    <a:lumMod val="75000"/>
                  </a:schemeClr>
                </a:solidFill>
              </a:rPr>
              <a:t>ENFORCEMENT OF ZONING CONDITIONS</a:t>
            </a:r>
          </a:p>
          <a:p>
            <a:endParaRPr lang="en-US" sz="3200" dirty="0" smtClean="0">
              <a:solidFill>
                <a:schemeClr val="accent2">
                  <a:lumMod val="75000"/>
                </a:schemeClr>
              </a:solidFill>
            </a:endParaRPr>
          </a:p>
          <a:p>
            <a:r>
              <a:rPr lang="en-US" sz="4000" b="1" u="sng" dirty="0">
                <a:solidFill>
                  <a:schemeClr val="accent1">
                    <a:lumMod val="75000"/>
                  </a:schemeClr>
                </a:solidFill>
                <a:latin typeface="Dotum" panose="020B0600000101010101" pitchFamily="34" charset="-127"/>
                <a:ea typeface="Dotum" panose="020B0600000101010101" pitchFamily="34" charset="-127"/>
              </a:rPr>
              <a:t>Cherokee County et al. v. Martin</a:t>
            </a:r>
            <a:r>
              <a:rPr lang="en-US" sz="4000" b="1" dirty="0">
                <a:solidFill>
                  <a:schemeClr val="accent1">
                    <a:lumMod val="75000"/>
                  </a:schemeClr>
                </a:solidFill>
                <a:latin typeface="Dotum" panose="020B0600000101010101" pitchFamily="34" charset="-127"/>
                <a:ea typeface="Dotum" panose="020B0600000101010101" pitchFamily="34" charset="-127"/>
              </a:rPr>
              <a:t>, 253 </a:t>
            </a:r>
            <a:r>
              <a:rPr lang="en-US" sz="4000" b="1" dirty="0" err="1">
                <a:solidFill>
                  <a:schemeClr val="accent1">
                    <a:lumMod val="75000"/>
                  </a:schemeClr>
                </a:solidFill>
                <a:latin typeface="Dotum" panose="020B0600000101010101" pitchFamily="34" charset="-127"/>
                <a:ea typeface="Dotum" panose="020B0600000101010101" pitchFamily="34" charset="-127"/>
              </a:rPr>
              <a:t>Ga.App</a:t>
            </a:r>
            <a:r>
              <a:rPr lang="en-US" sz="4000" b="1" dirty="0">
                <a:solidFill>
                  <a:schemeClr val="accent1">
                    <a:lumMod val="75000"/>
                  </a:schemeClr>
                </a:solidFill>
                <a:latin typeface="Dotum" panose="020B0600000101010101" pitchFamily="34" charset="-127"/>
                <a:ea typeface="Dotum" panose="020B0600000101010101" pitchFamily="34" charset="-127"/>
              </a:rPr>
              <a:t>. 395, 559 S.E.2d 138 (2002</a:t>
            </a:r>
            <a:r>
              <a:rPr lang="en-US" sz="4000" b="1" dirty="0" smtClean="0">
                <a:solidFill>
                  <a:schemeClr val="accent1">
                    <a:lumMod val="75000"/>
                  </a:schemeClr>
                </a:solidFill>
                <a:latin typeface="Dotum" panose="020B0600000101010101" pitchFamily="34" charset="-127"/>
                <a:ea typeface="Dotum" panose="020B0600000101010101" pitchFamily="34" charset="-127"/>
              </a:rPr>
              <a:t>)</a:t>
            </a:r>
            <a:endParaRPr lang="en-US" sz="4000" b="1" dirty="0">
              <a:solidFill>
                <a:schemeClr val="accent1">
                  <a:lumMod val="75000"/>
                </a:schemeClr>
              </a:solidFill>
              <a:latin typeface="Dotum" panose="020B0600000101010101" pitchFamily="34" charset="-127"/>
              <a:ea typeface="Dotum" panose="020B0600000101010101" pitchFamily="34" charset="-127"/>
            </a:endParaRPr>
          </a:p>
          <a:p>
            <a:r>
              <a:rPr lang="en-US" sz="3200" dirty="0"/>
              <a:t> </a:t>
            </a:r>
            <a:endParaRPr lang="en-US" sz="3200" dirty="0">
              <a:latin typeface="Calibri" pitchFamily="34" charset="0"/>
            </a:endParaRPr>
          </a:p>
          <a:p>
            <a:r>
              <a:rPr lang="en-US" sz="3200" dirty="0" smtClean="0">
                <a:latin typeface="Calibri" pitchFamily="34" charset="0"/>
              </a:rPr>
              <a:t>“</a:t>
            </a:r>
            <a:r>
              <a:rPr lang="en-US" sz="3200" dirty="0">
                <a:latin typeface="Calibri" pitchFamily="34" charset="0"/>
              </a:rPr>
              <a:t>Rezoning is conditional only if the conditions are set forth in the rezoning resolution itself or if an examiner of the resolution would be alerted to the existence of such conditions.”</a:t>
            </a:r>
          </a:p>
          <a:p>
            <a:endParaRPr lang="en-US" sz="3200" dirty="0" smtClean="0">
              <a:solidFill>
                <a:schemeClr val="accent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4361845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58107" y="1383785"/>
            <a:ext cx="9878291" cy="4770537"/>
          </a:xfrm>
          <a:prstGeom prst="rect">
            <a:avLst/>
          </a:prstGeom>
        </p:spPr>
        <p:txBody>
          <a:bodyPr wrap="square">
            <a:spAutoFit/>
          </a:bodyPr>
          <a:lstStyle/>
          <a:p>
            <a:r>
              <a:rPr lang="en-US" sz="3200" b="1" dirty="0" smtClean="0">
                <a:solidFill>
                  <a:schemeClr val="accent2">
                    <a:lumMod val="75000"/>
                  </a:schemeClr>
                </a:solidFill>
              </a:rPr>
              <a:t>VII</a:t>
            </a:r>
            <a:r>
              <a:rPr lang="en-US" sz="3200" b="1" dirty="0">
                <a:solidFill>
                  <a:schemeClr val="accent2">
                    <a:lumMod val="75000"/>
                  </a:schemeClr>
                </a:solidFill>
              </a:rPr>
              <a:t>.	</a:t>
            </a:r>
            <a:r>
              <a:rPr lang="en-US" sz="3200" b="1" u="sng" dirty="0" smtClean="0">
                <a:solidFill>
                  <a:schemeClr val="accent2">
                    <a:lumMod val="75000"/>
                  </a:schemeClr>
                </a:solidFill>
              </a:rPr>
              <a:t>Miscellany</a:t>
            </a:r>
            <a:endParaRPr lang="en-US" sz="3200" b="1" u="sng" dirty="0">
              <a:solidFill>
                <a:schemeClr val="accent2">
                  <a:lumMod val="75000"/>
                </a:schemeClr>
              </a:solidFill>
            </a:endParaRPr>
          </a:p>
          <a:p>
            <a:endParaRPr lang="en-US" sz="3200" dirty="0" smtClean="0">
              <a:solidFill>
                <a:schemeClr val="accent2">
                  <a:lumMod val="75000"/>
                </a:schemeClr>
              </a:solidFill>
            </a:endParaRPr>
          </a:p>
          <a:p>
            <a:r>
              <a:rPr lang="en-US" sz="4000" b="1" u="sng" dirty="0">
                <a:solidFill>
                  <a:schemeClr val="accent1">
                    <a:lumMod val="75000"/>
                  </a:schemeClr>
                </a:solidFill>
                <a:latin typeface="Dotum" panose="020B0600000101010101" pitchFamily="34" charset="-127"/>
                <a:ea typeface="Dotum" panose="020B0600000101010101" pitchFamily="34" charset="-127"/>
              </a:rPr>
              <a:t>Henry v. Cherokee County, 290 </a:t>
            </a:r>
            <a:r>
              <a:rPr lang="en-US" sz="4000" b="1" u="sng" dirty="0" err="1">
                <a:solidFill>
                  <a:schemeClr val="accent1">
                    <a:lumMod val="75000"/>
                  </a:schemeClr>
                </a:solidFill>
                <a:latin typeface="Dotum" panose="020B0600000101010101" pitchFamily="34" charset="-127"/>
                <a:ea typeface="Dotum" panose="020B0600000101010101" pitchFamily="34" charset="-127"/>
              </a:rPr>
              <a:t>Ga.App</a:t>
            </a:r>
            <a:r>
              <a:rPr lang="en-US" sz="4000" b="1" u="sng" dirty="0">
                <a:solidFill>
                  <a:schemeClr val="accent1">
                    <a:lumMod val="75000"/>
                  </a:schemeClr>
                </a:solidFill>
                <a:latin typeface="Dotum" panose="020B0600000101010101" pitchFamily="34" charset="-127"/>
                <a:ea typeface="Dotum" panose="020B0600000101010101" pitchFamily="34" charset="-127"/>
              </a:rPr>
              <a:t>. 355 (2008)</a:t>
            </a:r>
            <a:r>
              <a:rPr lang="en-US" sz="3200" dirty="0"/>
              <a:t> </a:t>
            </a:r>
            <a:endParaRPr lang="en-US" sz="3200" dirty="0">
              <a:latin typeface="Calibri" pitchFamily="34" charset="0"/>
            </a:endParaRPr>
          </a:p>
          <a:p>
            <a:endParaRPr lang="en-US" sz="3200" dirty="0" smtClean="0">
              <a:latin typeface="Calibri" pitchFamily="34" charset="0"/>
            </a:endParaRPr>
          </a:p>
          <a:p>
            <a:r>
              <a:rPr lang="en-US" sz="3200" dirty="0">
                <a:latin typeface="Calibri" pitchFamily="34" charset="0"/>
              </a:rPr>
              <a:t>To prohibit a nonconforming use from expanding on the same lot, an ordinance should provide the following:  “no such nonconforming use of land shall in any way be extended, either on the same or adjoining property.”</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1432158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775969" y="892465"/>
            <a:ext cx="10615472" cy="5262979"/>
          </a:xfrm>
          <a:prstGeom prst="rect">
            <a:avLst/>
          </a:prstGeom>
        </p:spPr>
        <p:txBody>
          <a:bodyPr wrap="square">
            <a:spAutoFit/>
          </a:bodyPr>
          <a:lstStyle/>
          <a:p>
            <a:r>
              <a:rPr lang="en-US" sz="4000" b="1" u="sng" dirty="0">
                <a:solidFill>
                  <a:schemeClr val="accent1">
                    <a:lumMod val="75000"/>
                  </a:schemeClr>
                </a:solidFill>
                <a:latin typeface="Dotum" panose="020B0600000101010101" pitchFamily="34" charset="-127"/>
                <a:ea typeface="Dotum" panose="020B0600000101010101" pitchFamily="34" charset="-127"/>
              </a:rPr>
              <a:t>Grady v. Unified Government of Athens-Clarke County, 289 Ga. 726 (2011)</a:t>
            </a:r>
          </a:p>
          <a:p>
            <a:endParaRPr lang="en-US" sz="3200" dirty="0" smtClean="0">
              <a:latin typeface="Calibri" pitchFamily="34" charset="0"/>
            </a:endParaRPr>
          </a:p>
          <a:p>
            <a:r>
              <a:rPr lang="en-US" sz="3200" dirty="0" smtClean="0">
                <a:latin typeface="Calibri" pitchFamily="34" charset="0"/>
              </a:rPr>
              <a:t>The </a:t>
            </a:r>
            <a:r>
              <a:rPr lang="en-US" sz="3200" dirty="0">
                <a:latin typeface="Calibri" pitchFamily="34" charset="0"/>
              </a:rPr>
              <a:t>following is a noise ordinance approved by the Georgia Supreme Court</a:t>
            </a:r>
            <a:r>
              <a:rPr lang="en-US" sz="3200" dirty="0" smtClean="0">
                <a:latin typeface="Calibri" pitchFamily="34" charset="0"/>
              </a:rPr>
              <a:t>:</a:t>
            </a:r>
          </a:p>
          <a:p>
            <a:endParaRPr lang="en-US" sz="3200" dirty="0">
              <a:latin typeface="Calibri" pitchFamily="34" charset="0"/>
            </a:endParaRPr>
          </a:p>
          <a:p>
            <a:r>
              <a:rPr lang="en-US" sz="3200" i="1" dirty="0">
                <a:solidFill>
                  <a:schemeClr val="accent2">
                    <a:lumMod val="75000"/>
                  </a:schemeClr>
                </a:solidFill>
                <a:latin typeface="Calibri" pitchFamily="34" charset="0"/>
              </a:rPr>
              <a:t>Mechanical sound-making devices.</a:t>
            </a:r>
            <a:r>
              <a:rPr lang="en-US" sz="3200" dirty="0">
                <a:solidFill>
                  <a:schemeClr val="accent2">
                    <a:lumMod val="75000"/>
                  </a:schemeClr>
                </a:solidFill>
                <a:latin typeface="Calibri" pitchFamily="34" charset="0"/>
              </a:rPr>
              <a:t> It is unlawful for any person or persons to play, use, operate, or permit to be played, used, or operated any radio receiving device, television, stereo</a:t>
            </a:r>
            <a:r>
              <a:rPr lang="en-US" sz="3200" dirty="0" smtClean="0">
                <a:solidFill>
                  <a:schemeClr val="accent2">
                    <a:lumMod val="75000"/>
                  </a:schemeClr>
                </a:solidFill>
                <a:latin typeface="Calibri" pitchFamily="34" charset="0"/>
              </a:rPr>
              <a:t>,</a:t>
            </a:r>
          </a:p>
          <a:p>
            <a:r>
              <a:rPr lang="en-US" sz="3200" dirty="0">
                <a:solidFill>
                  <a:schemeClr val="accent2">
                    <a:lumMod val="75000"/>
                  </a:schemeClr>
                </a:solidFill>
                <a:latin typeface="Calibri" pitchFamily="34" charset="0"/>
              </a:rPr>
              <a:t>musical instrument, phonograph sound amplifier or other</a:t>
            </a:r>
            <a:r>
              <a:rPr lang="en-US" sz="3200" dirty="0" smtClean="0">
                <a:solidFill>
                  <a:schemeClr val="accent2">
                    <a:lumMod val="75000"/>
                  </a:schemeClr>
                </a:solidFill>
                <a:latin typeface="Calibri" pitchFamily="34" charset="0"/>
              </a:rPr>
              <a:t> </a:t>
            </a:r>
            <a:endParaRPr lang="en-US" sz="3200" dirty="0">
              <a:solidFill>
                <a:schemeClr val="accent2">
                  <a:lumMod val="75000"/>
                </a:schemeClr>
              </a:solidFill>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4972548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775969" y="1247308"/>
            <a:ext cx="10615472" cy="5509200"/>
          </a:xfrm>
          <a:prstGeom prst="rect">
            <a:avLst/>
          </a:prstGeom>
        </p:spPr>
        <p:txBody>
          <a:bodyPr wrap="square">
            <a:spAutoFit/>
          </a:bodyPr>
          <a:lstStyle/>
          <a:p>
            <a:r>
              <a:rPr lang="en-US" sz="3200" dirty="0" smtClean="0">
                <a:solidFill>
                  <a:schemeClr val="accent2">
                    <a:lumMod val="75000"/>
                  </a:schemeClr>
                </a:solidFill>
                <a:latin typeface="Calibri" pitchFamily="34" charset="0"/>
              </a:rPr>
              <a:t>machines </a:t>
            </a:r>
            <a:r>
              <a:rPr lang="en-US" sz="3200" dirty="0">
                <a:solidFill>
                  <a:schemeClr val="accent2">
                    <a:lumMod val="75000"/>
                  </a:schemeClr>
                </a:solidFill>
                <a:latin typeface="Calibri" pitchFamily="34" charset="0"/>
              </a:rPr>
              <a:t>or devices for the producing, reproducing or amplifying of sound and/or noise at such a volume and in such a manner so as to create, or cause to be created, any noises or sounds which are plainly audible at a distance of 100 feet or more from the building, structure, or motor vehicle or in the case of real property, beyond the property limits, in which it is located, whichever is farthest, between the hours of 11:00 p.m. and 7:00 a.m. Sunday through Thursday and between the hours of 12:00 midnight and 7:00 a.m. on Saturday and Sunday.</a:t>
            </a:r>
          </a:p>
          <a:p>
            <a:endParaRPr lang="en-US" sz="3200" dirty="0">
              <a:solidFill>
                <a:schemeClr val="accent2">
                  <a:lumMod val="75000"/>
                </a:schemeClr>
              </a:solidFill>
              <a:latin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9259987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593273" y="1965529"/>
            <a:ext cx="8548254" cy="3170099"/>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What meetings are required to be opened</a:t>
            </a:r>
            <a:r>
              <a:rPr lang="en-US" sz="3500" b="1" dirty="0" smtClean="0">
                <a:solidFill>
                  <a:schemeClr val="accent1">
                    <a:lumMod val="75000"/>
                  </a:schemeClr>
                </a:solidFill>
                <a:latin typeface="Dotum" panose="020B0600000101010101" pitchFamily="34" charset="-127"/>
                <a:ea typeface="Dotum" panose="020B0600000101010101" pitchFamily="34" charset="-127"/>
              </a:rPr>
              <a:t>?</a:t>
            </a:r>
          </a:p>
          <a:p>
            <a:endParaRPr lang="en-US" sz="2600" dirty="0">
              <a:latin typeface="Calibri" pitchFamily="34" charset="0"/>
            </a:endParaRPr>
          </a:p>
          <a:p>
            <a:pPr marL="457200" indent="-457200">
              <a:buFont typeface="Arial" panose="020B0604020202020204" pitchFamily="34" charset="0"/>
              <a:buChar char="•"/>
            </a:pPr>
            <a:r>
              <a:rPr lang="en-US" sz="2600" dirty="0">
                <a:latin typeface="Calibri" pitchFamily="34" charset="0"/>
              </a:rPr>
              <a:t>A gathering of a quorum of the members of the governing body or any committee at which official business, policy, or public matter of the governing body or agency is formulated, presented, discussed, or voted upon.</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59178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427020" y="1456261"/>
            <a:ext cx="9199418" cy="3862596"/>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Meetings shall not include:</a:t>
            </a:r>
          </a:p>
          <a:p>
            <a:r>
              <a:rPr lang="en-US" sz="2400" dirty="0"/>
              <a:t> </a:t>
            </a:r>
            <a:endParaRPr lang="en-US" sz="2600" dirty="0">
              <a:latin typeface="Calibri" pitchFamily="34" charset="0"/>
            </a:endParaRPr>
          </a:p>
          <a:p>
            <a:pPr marL="457200" indent="-457200">
              <a:buAutoNum type="arabicPeriod"/>
            </a:pPr>
            <a:r>
              <a:rPr lang="en-US" sz="2600" dirty="0">
                <a:latin typeface="Calibri" pitchFamily="34" charset="0"/>
              </a:rPr>
              <a:t>Meeting for purpose of making inspection of physical facilities or property.</a:t>
            </a:r>
          </a:p>
          <a:p>
            <a:pPr marL="457200" indent="-457200">
              <a:spcBef>
                <a:spcPts val="1800"/>
              </a:spcBef>
              <a:buAutoNum type="arabicPeriod"/>
            </a:pPr>
            <a:r>
              <a:rPr lang="en-US" sz="2600" dirty="0">
                <a:latin typeface="Calibri" pitchFamily="34" charset="0"/>
              </a:rPr>
              <a:t>Attending state-wide, multi-jurisdictional, or regional meetings or to participate in seminars or courses of training.</a:t>
            </a:r>
          </a:p>
          <a:p>
            <a:pPr marL="457200" indent="-457200">
              <a:spcBef>
                <a:spcPts val="1800"/>
              </a:spcBef>
              <a:buAutoNum type="arabicPeriod"/>
            </a:pPr>
            <a:r>
              <a:rPr lang="en-US" sz="2600" dirty="0">
                <a:latin typeface="Calibri" pitchFamily="34" charset="0"/>
              </a:rPr>
              <a:t>Meeting with officials of the legislative or executive branch of state or federal offices at which no official action is taken.</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42928742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30038" y="1010762"/>
            <a:ext cx="9504218" cy="5078313"/>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Meetings shall not include:</a:t>
            </a:r>
          </a:p>
          <a:p>
            <a:r>
              <a:rPr lang="en-US" sz="3500" b="1" dirty="0">
                <a:solidFill>
                  <a:schemeClr val="accent1">
                    <a:lumMod val="75000"/>
                  </a:schemeClr>
                </a:solidFill>
                <a:latin typeface="Dotum" panose="020B0600000101010101" pitchFamily="34" charset="-127"/>
                <a:ea typeface="Dotum" panose="020B0600000101010101" pitchFamily="34" charset="-127"/>
              </a:rPr>
              <a:t>(continued)</a:t>
            </a:r>
          </a:p>
          <a:p>
            <a:endParaRPr lang="en-US" sz="2600" dirty="0">
              <a:latin typeface="Calibri" pitchFamily="34" charset="0"/>
            </a:endParaRPr>
          </a:p>
          <a:p>
            <a:pPr marL="457200" indent="-457200">
              <a:spcBef>
                <a:spcPts val="600"/>
              </a:spcBef>
            </a:pPr>
            <a:r>
              <a:rPr lang="en-US" sz="2600" dirty="0">
                <a:latin typeface="Calibri" pitchFamily="34" charset="0"/>
              </a:rPr>
              <a:t>4.	Traveling to a meeting or gathering, so long as no official business, policy, or public matter is formulated or discussed.</a:t>
            </a:r>
          </a:p>
          <a:p>
            <a:pPr marL="457200" indent="-457200">
              <a:spcBef>
                <a:spcPts val="1800"/>
              </a:spcBef>
            </a:pPr>
            <a:r>
              <a:rPr lang="en-US" sz="2600" dirty="0">
                <a:latin typeface="Calibri" pitchFamily="34" charset="0"/>
              </a:rPr>
              <a:t>5.	Meeting at social, ceremonial, civic, or religious</a:t>
            </a:r>
          </a:p>
          <a:p>
            <a:pPr marL="457200" indent="-457200"/>
            <a:r>
              <a:rPr lang="en-US" sz="2600" dirty="0">
                <a:latin typeface="Calibri" pitchFamily="34" charset="0"/>
              </a:rPr>
              <a:t>	events as long as no official business is discussed.</a:t>
            </a:r>
          </a:p>
          <a:p>
            <a:endParaRPr lang="en-US" sz="2600" dirty="0">
              <a:latin typeface="Calibri" pitchFamily="34" charset="0"/>
            </a:endParaRPr>
          </a:p>
          <a:p>
            <a:r>
              <a:rPr lang="en-US" sz="2600" dirty="0" smtClean="0">
                <a:latin typeface="Calibri" pitchFamily="34" charset="0"/>
              </a:rPr>
              <a:t>The </a:t>
            </a:r>
            <a:r>
              <a:rPr lang="en-US" sz="2600" dirty="0">
                <a:latin typeface="Calibri" pitchFamily="34" charset="0"/>
              </a:rPr>
              <a:t>exclusions in the statute do not apply if it is shown that the primary purpose of a meeting is to evade or avoid the requirements for conducting a meeting.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5899425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156770" y="1057690"/>
            <a:ext cx="9926197" cy="4816703"/>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Open meetings shall be:</a:t>
            </a:r>
          </a:p>
          <a:p>
            <a:r>
              <a:rPr lang="en-US" sz="2600" dirty="0">
                <a:latin typeface="Calibri" pitchFamily="34" charset="0"/>
              </a:rPr>
              <a:t> </a:t>
            </a:r>
          </a:p>
          <a:p>
            <a:pPr marL="457200" indent="-457200"/>
            <a:r>
              <a:rPr lang="en-US" sz="2600" dirty="0">
                <a:latin typeface="Calibri" pitchFamily="34" charset="0"/>
              </a:rPr>
              <a:t>1.	Open to the public.</a:t>
            </a:r>
          </a:p>
          <a:p>
            <a:pPr marL="457200" indent="-457200"/>
            <a:r>
              <a:rPr lang="en-US" sz="2600" dirty="0">
                <a:latin typeface="Calibri" pitchFamily="34" charset="0"/>
              </a:rPr>
              <a:t> </a:t>
            </a:r>
          </a:p>
          <a:p>
            <a:pPr marL="457200" indent="-457200">
              <a:buAutoNum type="arabicPeriod" startAt="2"/>
            </a:pPr>
            <a:r>
              <a:rPr lang="en-US" sz="2600" dirty="0">
                <a:latin typeface="Calibri" pitchFamily="34" charset="0"/>
              </a:rPr>
              <a:t>Set for a time, place, and date of the regular meeting of the agency.</a:t>
            </a:r>
          </a:p>
          <a:p>
            <a:pPr marL="514350" indent="-514350"/>
            <a:endParaRPr lang="en-US" sz="2600" dirty="0">
              <a:latin typeface="Calibri" pitchFamily="34" charset="0"/>
            </a:endParaRPr>
          </a:p>
          <a:p>
            <a:r>
              <a:rPr lang="en-US" sz="3500" b="1" dirty="0" smtClean="0">
                <a:solidFill>
                  <a:schemeClr val="accent1">
                    <a:lumMod val="75000"/>
                  </a:schemeClr>
                </a:solidFill>
                <a:latin typeface="Dotum" panose="020B0600000101010101" pitchFamily="34" charset="-127"/>
                <a:ea typeface="Dotum" panose="020B0600000101010101" pitchFamily="34" charset="-127"/>
              </a:rPr>
              <a:t>Open </a:t>
            </a:r>
            <a:r>
              <a:rPr lang="en-US" sz="3500" b="1" dirty="0">
                <a:solidFill>
                  <a:schemeClr val="accent1">
                    <a:lumMod val="75000"/>
                  </a:schemeClr>
                </a:solidFill>
                <a:latin typeface="Dotum" panose="020B0600000101010101" pitchFamily="34" charset="-127"/>
                <a:ea typeface="Dotum" panose="020B0600000101010101" pitchFamily="34" charset="-127"/>
              </a:rPr>
              <a:t>meetings at a time or place other than a regular meeting:</a:t>
            </a:r>
          </a:p>
          <a:p>
            <a:r>
              <a:rPr lang="en-US" sz="2000" dirty="0"/>
              <a:t> </a:t>
            </a:r>
            <a:endParaRPr lang="en-US" sz="2600" dirty="0">
              <a:latin typeface="Calibri" pitchFamily="34" charset="0"/>
            </a:endParaRPr>
          </a:p>
          <a:p>
            <a:pPr lvl="0"/>
            <a:r>
              <a:rPr lang="en-US" sz="2600" dirty="0">
                <a:latin typeface="Calibri" pitchFamily="34" charset="0"/>
              </a:rPr>
              <a:t>Requires written notice posted at least 24 hours at the place of the regular meeting and to the legal newspaper.</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0374032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31259" y="1443569"/>
            <a:ext cx="9782977" cy="4124206"/>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Published agenda of open meetings:</a:t>
            </a:r>
          </a:p>
          <a:p>
            <a:r>
              <a:rPr lang="en-US" dirty="0"/>
              <a:t> </a:t>
            </a:r>
            <a:endParaRPr lang="en-US" sz="2600" dirty="0">
              <a:latin typeface="Calibri" pitchFamily="34" charset="0"/>
            </a:endParaRPr>
          </a:p>
          <a:p>
            <a:pPr lvl="0"/>
            <a:r>
              <a:rPr lang="en-US" sz="2600" dirty="0">
                <a:latin typeface="Calibri" pitchFamily="34" charset="0"/>
              </a:rPr>
              <a:t>An agenda of an open meeting shall be made available not more than two weeks prior to the meeting.</a:t>
            </a:r>
          </a:p>
          <a:p>
            <a:pPr lvl="0"/>
            <a:endParaRPr lang="en-US" sz="2600" dirty="0">
              <a:latin typeface="Calibri" pitchFamily="34" charset="0"/>
            </a:endParaRPr>
          </a:p>
          <a:p>
            <a:pPr lvl="0"/>
            <a:endParaRPr lang="en-US" sz="2600" dirty="0">
              <a:latin typeface="Calibri" pitchFamily="34" charset="0"/>
            </a:endParaRPr>
          </a:p>
          <a:p>
            <a:pPr lvl="0"/>
            <a:r>
              <a:rPr lang="en-US" sz="3500" b="1" dirty="0">
                <a:solidFill>
                  <a:schemeClr val="accent1">
                    <a:lumMod val="75000"/>
                  </a:schemeClr>
                </a:solidFill>
                <a:latin typeface="Dotum" panose="020B0600000101010101" pitchFamily="34" charset="-127"/>
                <a:ea typeface="Dotum" panose="020B0600000101010101" pitchFamily="34" charset="-127"/>
              </a:rPr>
              <a:t>Summary of subjects acted on:</a:t>
            </a:r>
          </a:p>
          <a:p>
            <a:r>
              <a:rPr lang="en-US" dirty="0"/>
              <a:t> </a:t>
            </a:r>
            <a:endParaRPr lang="en-US" sz="2600" dirty="0">
              <a:latin typeface="Calibri" pitchFamily="34" charset="0"/>
            </a:endParaRPr>
          </a:p>
          <a:p>
            <a:pPr lvl="0"/>
            <a:r>
              <a:rPr lang="en-US" sz="2600" dirty="0">
                <a:latin typeface="Calibri" pitchFamily="34" charset="0"/>
              </a:rPr>
              <a:t>A summary of the subjects acted on and the members present shall be made available within two business days of the adjournment.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32818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99309" y="1818034"/>
            <a:ext cx="9437723" cy="3370153"/>
          </a:xfrm>
          <a:prstGeom prst="rect">
            <a:avLst/>
          </a:prstGeom>
        </p:spPr>
        <p:txBody>
          <a:bodyPr wrap="square">
            <a:spAutoFit/>
          </a:bodyPr>
          <a:lstStyle/>
          <a:p>
            <a:r>
              <a:rPr lang="en-US" sz="3500" b="1" dirty="0">
                <a:solidFill>
                  <a:schemeClr val="accent1">
                    <a:lumMod val="75000"/>
                  </a:schemeClr>
                </a:solidFill>
                <a:latin typeface="Dotum" panose="020B0600000101010101" pitchFamily="34" charset="-127"/>
                <a:ea typeface="Dotum" panose="020B0600000101010101" pitchFamily="34" charset="-127"/>
              </a:rPr>
              <a:t>Minutes of an open meeting:</a:t>
            </a:r>
          </a:p>
          <a:p>
            <a:r>
              <a:rPr lang="en-US" sz="2800" dirty="0">
                <a:solidFill>
                  <a:schemeClr val="accent6">
                    <a:lumMod val="50000"/>
                  </a:schemeClr>
                </a:solidFill>
              </a:rPr>
              <a:t> </a:t>
            </a:r>
          </a:p>
          <a:p>
            <a:pPr marL="457200" indent="-457200">
              <a:buAutoNum type="arabicPeriod"/>
            </a:pPr>
            <a:r>
              <a:rPr lang="en-US" sz="2500" dirty="0">
                <a:latin typeface="Calibri" pitchFamily="34" charset="0"/>
              </a:rPr>
              <a:t>Minutes shall be promptly recorded not later than the next regular meeting.</a:t>
            </a:r>
          </a:p>
          <a:p>
            <a:pPr marL="457200" indent="-457200"/>
            <a:endParaRPr lang="en-US" sz="2500" dirty="0">
              <a:latin typeface="Calibri" pitchFamily="34" charset="0"/>
            </a:endParaRPr>
          </a:p>
          <a:p>
            <a:pPr marL="457200" indent="-457200"/>
            <a:r>
              <a:rPr lang="en-US" sz="2500" dirty="0">
                <a:latin typeface="Calibri" pitchFamily="34" charset="0"/>
              </a:rPr>
              <a:t>2.	Minutes shall include names of the members present, description of the motion or proposal, identity of the person making and seconding the motion, and a record of all votes.</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23044643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456559" y="1487031"/>
            <a:ext cx="9185564" cy="3908762"/>
          </a:xfrm>
          <a:prstGeom prst="rect">
            <a:avLst/>
          </a:prstGeom>
        </p:spPr>
        <p:txBody>
          <a:bodyPr wrap="square">
            <a:spAutoFit/>
          </a:bodyPr>
          <a:lstStyle/>
          <a:p>
            <a:pPr lvl="0"/>
            <a:r>
              <a:rPr lang="en-US" sz="3000" b="1" dirty="0" smtClean="0">
                <a:solidFill>
                  <a:schemeClr val="accent2">
                    <a:lumMod val="75000"/>
                  </a:schemeClr>
                </a:solidFill>
                <a:latin typeface="+mj-lt"/>
                <a:ea typeface="+mj-ea"/>
                <a:cs typeface="+mj-cs"/>
              </a:rPr>
              <a:t>II.	</a:t>
            </a:r>
            <a:r>
              <a:rPr lang="en-US" sz="3200" b="1" u="sng" dirty="0" smtClean="0">
                <a:solidFill>
                  <a:schemeClr val="accent2">
                    <a:lumMod val="75000"/>
                  </a:schemeClr>
                </a:solidFill>
              </a:rPr>
              <a:t>LIABILITY </a:t>
            </a:r>
            <a:r>
              <a:rPr lang="en-US" sz="3200" b="1" u="sng" dirty="0">
                <a:solidFill>
                  <a:schemeClr val="accent2">
                    <a:lumMod val="75000"/>
                  </a:schemeClr>
                </a:solidFill>
              </a:rPr>
              <a:t>OF COUNTY BUILDING </a:t>
            </a:r>
            <a:r>
              <a:rPr lang="en-US" sz="3200" b="1" dirty="0" smtClean="0">
                <a:solidFill>
                  <a:schemeClr val="accent2">
                    <a:lumMod val="75000"/>
                  </a:schemeClr>
                </a:solidFill>
              </a:rPr>
              <a:t>	</a:t>
            </a:r>
            <a:r>
              <a:rPr lang="en-US" sz="3200" b="1" u="sng" dirty="0" smtClean="0">
                <a:solidFill>
                  <a:schemeClr val="accent2">
                    <a:lumMod val="75000"/>
                  </a:schemeClr>
                </a:solidFill>
              </a:rPr>
              <a:t>INSPECTOR </a:t>
            </a:r>
          </a:p>
          <a:p>
            <a:pPr lvl="0"/>
            <a:endParaRPr lang="en-US" sz="3200" b="1" u="sng" dirty="0" smtClean="0"/>
          </a:p>
          <a:p>
            <a:pPr marL="68580" lvl="0">
              <a:spcBef>
                <a:spcPct val="20000"/>
              </a:spcBef>
              <a:buClr>
                <a:schemeClr val="accent1"/>
              </a:buClr>
              <a:buSzPct val="76000"/>
            </a:pPr>
            <a:r>
              <a:rPr lang="en-US" sz="3500" b="1" u="sng" dirty="0">
                <a:solidFill>
                  <a:schemeClr val="accent1">
                    <a:lumMod val="75000"/>
                  </a:schemeClr>
                </a:solidFill>
                <a:latin typeface="Dotum" panose="020B0600000101010101" pitchFamily="34" charset="-127"/>
                <a:ea typeface="Dotum" panose="020B0600000101010101" pitchFamily="34" charset="-127"/>
              </a:rPr>
              <a:t>Howell v. Willis, 317 Ga. App. 199 (2012</a:t>
            </a:r>
            <a:r>
              <a:rPr lang="en-US" sz="3500" b="1" u="sng" dirty="0" smtClean="0">
                <a:solidFill>
                  <a:schemeClr val="accent1">
                    <a:lumMod val="75000"/>
                  </a:schemeClr>
                </a:solidFill>
                <a:latin typeface="Dotum" panose="020B0600000101010101" pitchFamily="34" charset="-127"/>
                <a:ea typeface="Dotum" panose="020B0600000101010101" pitchFamily="34" charset="-127"/>
              </a:rPr>
              <a:t>)</a:t>
            </a:r>
            <a:endParaRPr lang="en-US" sz="3500" b="1" u="sng" dirty="0">
              <a:solidFill>
                <a:schemeClr val="accent1">
                  <a:lumMod val="75000"/>
                </a:schemeClr>
              </a:solidFill>
              <a:latin typeface="Dotum" panose="020B0600000101010101" pitchFamily="34" charset="-127"/>
              <a:ea typeface="Dotum" panose="020B0600000101010101" pitchFamily="34" charset="-127"/>
            </a:endParaRPr>
          </a:p>
          <a:p>
            <a:r>
              <a:rPr lang="en-US" sz="3200" dirty="0"/>
              <a:t> </a:t>
            </a:r>
          </a:p>
          <a:p>
            <a:r>
              <a:rPr lang="en-US" sz="2600" dirty="0">
                <a:latin typeface="Calibri" pitchFamily="34" charset="0"/>
              </a:rPr>
              <a:t>A county building inspector is entitled to official immunity from suit in its individual capacity if his inspection of a residence is a discretionary act rather than a ministerial act.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37032" y="5741778"/>
            <a:ext cx="554409" cy="658547"/>
          </a:xfrm>
          <a:prstGeom prst="rect">
            <a:avLst/>
          </a:prstGeom>
        </p:spPr>
      </p:pic>
    </p:spTree>
    <p:extLst>
      <p:ext uri="{BB962C8B-B14F-4D97-AF65-F5344CB8AC3E}">
        <p14:creationId xmlns:p14="http://schemas.microsoft.com/office/powerpoint/2010/main" xmlns="" val="36821859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duct overview presentation">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spDef>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xmlns="" name="Product overview presentation" id="{6ACF8B74-772D-4D90-B191-4261B820ED3A}" vid="{C96F654D-C5F0-4A1D-9AEE-172CC6481E1A}"/>
    </a:ext>
  </a:extLst>
</a:theme>
</file>

<file path=ppt/theme/theme2.xml><?xml version="1.0" encoding="utf-8"?>
<a:theme xmlns:a="http://schemas.openxmlformats.org/drawingml/2006/main" name="Office Theme">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AE9961A-FBB7-489A-81A4-8F8F99419F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169</TotalTime>
  <Words>582</Words>
  <Application>Microsoft Office PowerPoint</Application>
  <PresentationFormat>Custom</PresentationFormat>
  <Paragraphs>129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Product overview presentation</vt:lpstr>
      <vt:lpstr>Frank E. Jenkins, III Jenkins &amp; Bowen, P.C. 15 South Public Square Cartersville, Georgia  30120-3350 (770) 387-1373 www.ga-lawyers.pro</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Name</dc:title>
  <dc:creator>Kimberly D. Jackson</dc:creator>
  <cp:lastModifiedBy>u0115898</cp:lastModifiedBy>
  <cp:revision>20</cp:revision>
  <dcterms:created xsi:type="dcterms:W3CDTF">2014-08-13T20:35:38Z</dcterms:created>
  <dcterms:modified xsi:type="dcterms:W3CDTF">2014-09-16T21:54:43Z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TC034605439991</vt:lpwstr>
  </property>
</Properties>
</file>